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6"/>
  </p:notesMasterIdLst>
  <p:sldIdLst>
    <p:sldId id="256" r:id="rId2"/>
    <p:sldId id="258" r:id="rId3"/>
    <p:sldId id="261" r:id="rId4"/>
    <p:sldId id="263" r:id="rId5"/>
    <p:sldId id="315" r:id="rId6"/>
    <p:sldId id="314" r:id="rId7"/>
    <p:sldId id="316" r:id="rId8"/>
    <p:sldId id="339" r:id="rId9"/>
    <p:sldId id="317" r:id="rId10"/>
    <p:sldId id="318" r:id="rId11"/>
    <p:sldId id="320" r:id="rId12"/>
    <p:sldId id="262" r:id="rId13"/>
    <p:sldId id="319" r:id="rId14"/>
    <p:sldId id="264" r:id="rId15"/>
    <p:sldId id="321" r:id="rId16"/>
    <p:sldId id="322" r:id="rId17"/>
    <p:sldId id="323" r:id="rId18"/>
    <p:sldId id="326" r:id="rId19"/>
    <p:sldId id="325" r:id="rId20"/>
    <p:sldId id="324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8" r:id="rId30"/>
    <p:sldId id="340" r:id="rId31"/>
    <p:sldId id="335" r:id="rId32"/>
    <p:sldId id="275" r:id="rId33"/>
    <p:sldId id="336" r:id="rId34"/>
    <p:sldId id="337" r:id="rId35"/>
  </p:sldIdLst>
  <p:sldSz cx="9144000" cy="5143500" type="screen16x9"/>
  <p:notesSz cx="6858000" cy="9144000"/>
  <p:embeddedFontLst>
    <p:embeddedFont>
      <p:font typeface="Exo" panose="020B0604020202020204" charset="0"/>
      <p:regular r:id="rId37"/>
      <p:bold r:id="rId38"/>
      <p:italic r:id="rId39"/>
      <p:boldItalic r:id="rId40"/>
    </p:embeddedFont>
    <p:embeddedFont>
      <p:font typeface="PT Sans" panose="020B0604020202020204" charset="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AA5479-CBD2-466C-AFE4-09BA95A49EAE}">
  <a:tblStyle styleId="{96AA5479-CBD2-466C-AFE4-09BA95A49E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numRef>
              <c:f>Feuil1!$A$2:$A$5</c:f>
              <c:numCache>
                <c:formatCode>General</c:formatCode>
                <c:ptCount val="4"/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20</c:v>
                </c:pt>
                <c:pt idx="3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06908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057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f11272de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f11272de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920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edfa3e31c0_2_20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edfa3e31c0_2_20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480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edfa3e31c0_2_20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edfa3e31c0_2_20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754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f11272de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f11272de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417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377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894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731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258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313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486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070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028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667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569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720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031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734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447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223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465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331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f11272de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f11272de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8165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727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f11272de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f11272de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022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edfa3e31c0_2_20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edfa3e31c0_2_20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0759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f11272de0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f11272de0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8050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f11272de0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f11272de0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078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f11272de0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f11272de0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760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f11272de0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f11272de0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895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f11272de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f11272de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017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edfa3e31c0_2_20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edfa3e31c0_2_20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568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edfa3e31c0_2_20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edfa3e31c0_2_20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967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edfa3e31c0_2_20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edfa3e31c0_2_20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679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9" name="Google Shape;129;p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3"/>
          <p:cNvSpPr txBox="1">
            <a:spLocks noGrp="1"/>
          </p:cNvSpPr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3"/>
          <p:cNvSpPr txBox="1">
            <a:spLocks noGrp="1"/>
          </p:cNvSpPr>
          <p:nvPr>
            <p:ph type="subTitle" idx="1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9" name="Google Shape;169;p3"/>
          <p:cNvSpPr txBox="1">
            <a:spLocks noGrp="1"/>
          </p:cNvSpPr>
          <p:nvPr>
            <p:ph type="title" idx="2" hasCustomPrompt="1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/>
          <p:nvPr/>
        </p:nvSpPr>
        <p:spPr>
          <a:xfrm rot="10800000" flipH="1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3"/>
          <p:cNvGrpSpPr/>
          <p:nvPr/>
        </p:nvGrpSpPr>
        <p:grpSpPr>
          <a:xfrm rot="-5400000" flipH="1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172" name="Google Shape;172;p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3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3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180" name="Google Shape;180;p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3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3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86" name="Google Shape;186;p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3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192" name="Google Shape;192;p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198" name="Google Shape;198;p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9" name="Google Shape;199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0" name="Google Shape;210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0" name="Google Shape;220;p3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3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223" name="Google Shape;223;p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10" name="Google Shape;310;p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subTitle" idx="1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4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5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354" name="Google Shape;354;p5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5"/>
          <p:cNvGrpSpPr/>
          <p:nvPr/>
        </p:nvGrpSpPr>
        <p:grpSpPr>
          <a:xfrm rot="5400000" flipH="1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368" name="Google Shape;368;p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5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375" name="Google Shape;375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5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381" name="Google Shape;381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5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387" name="Google Shape;387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5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394" name="Google Shape;394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5"/>
          <p:cNvSpPr/>
          <p:nvPr/>
        </p:nvSpPr>
        <p:spPr>
          <a:xfrm rot="5400000" flipH="1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5"/>
          <p:cNvGrpSpPr/>
          <p:nvPr/>
        </p:nvGrpSpPr>
        <p:grpSpPr>
          <a:xfrm rot="10800000" flipH="1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402" name="Google Shape;402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10" name="Google Shape;410;p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6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451" name="Google Shape;451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6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6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467" name="Google Shape;467;p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473" name="Google Shape;473;p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6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" name="Google Shape;479;p6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480" name="Google Shape;480;p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487" name="Google Shape;487;p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32" name="Google Shape;932;p1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1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13"/>
          <p:cNvSpPr txBox="1">
            <a:spLocks noGrp="1"/>
          </p:cNvSpPr>
          <p:nvPr>
            <p:ph type="title" idx="2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2" name="Google Shape;972;p13"/>
          <p:cNvSpPr txBox="1">
            <a:spLocks noGrp="1"/>
          </p:cNvSpPr>
          <p:nvPr>
            <p:ph type="subTitle" idx="1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13"/>
          <p:cNvSpPr txBox="1">
            <a:spLocks noGrp="1"/>
          </p:cNvSpPr>
          <p:nvPr>
            <p:ph type="title" idx="3" hasCustomPrompt="1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>
            <a:spLocks noGrp="1"/>
          </p:cNvSpPr>
          <p:nvPr>
            <p:ph type="title" idx="4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5" name="Google Shape;975;p13"/>
          <p:cNvSpPr txBox="1">
            <a:spLocks noGrp="1"/>
          </p:cNvSpPr>
          <p:nvPr>
            <p:ph type="subTitle" idx="5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13"/>
          <p:cNvSpPr txBox="1">
            <a:spLocks noGrp="1"/>
          </p:cNvSpPr>
          <p:nvPr>
            <p:ph type="title" idx="6" hasCustomPrompt="1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>
            <a:spLocks noGrp="1"/>
          </p:cNvSpPr>
          <p:nvPr>
            <p:ph type="title" idx="7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8" name="Google Shape;978;p13"/>
          <p:cNvSpPr txBox="1">
            <a:spLocks noGrp="1"/>
          </p:cNvSpPr>
          <p:nvPr>
            <p:ph type="subTitle" idx="8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13"/>
          <p:cNvSpPr txBox="1">
            <a:spLocks noGrp="1"/>
          </p:cNvSpPr>
          <p:nvPr>
            <p:ph type="title" idx="9" hasCustomPrompt="1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>
            <a:spLocks noGrp="1"/>
          </p:cNvSpPr>
          <p:nvPr>
            <p:ph type="title" idx="13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1" name="Google Shape;981;p13"/>
          <p:cNvSpPr txBox="1">
            <a:spLocks noGrp="1"/>
          </p:cNvSpPr>
          <p:nvPr>
            <p:ph type="subTitle" idx="14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13"/>
          <p:cNvSpPr txBox="1">
            <a:spLocks noGrp="1"/>
          </p:cNvSpPr>
          <p:nvPr>
            <p:ph type="title" idx="15" hasCustomPrompt="1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>
            <a:spLocks noGrp="1"/>
          </p:cNvSpPr>
          <p:nvPr>
            <p:ph type="title" idx="16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4" name="Google Shape;984;p13"/>
          <p:cNvSpPr txBox="1">
            <a:spLocks noGrp="1"/>
          </p:cNvSpPr>
          <p:nvPr>
            <p:ph type="subTitle" idx="17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>
            <a:spLocks noGrp="1"/>
          </p:cNvSpPr>
          <p:nvPr>
            <p:ph type="title" idx="19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7" name="Google Shape;987;p13"/>
          <p:cNvSpPr txBox="1">
            <a:spLocks noGrp="1"/>
          </p:cNvSpPr>
          <p:nvPr>
            <p:ph type="subTitle" idx="20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21" hasCustomPrompt="1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989" name="Google Shape;989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990" name="Google Shape;990;p1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" name="Google Shape;996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997" name="Google Shape;997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13"/>
          <p:cNvSpPr/>
          <p:nvPr/>
        </p:nvSpPr>
        <p:spPr>
          <a:xfrm rot="5400000" flipH="1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005" name="Google Shape;1005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06" name="Google Shape;1006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016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7" name="Google Shape;1017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7" name="Google Shape;1027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1028" name="Google Shape;1028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29" name="Google Shape;1029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9" name="Google Shape;1039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40" name="Google Shape;104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0" name="Google Shape;1050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1051" name="Google Shape;1051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1058" name="Google Shape;1058;p1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0"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oogle Shape;1492;p1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493" name="Google Shape;1493;p1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1" name="Google Shape;1531;p19"/>
          <p:cNvSpPr txBox="1">
            <a:spLocks noGrp="1"/>
          </p:cNvSpPr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32" name="Google Shape;1532;p19"/>
          <p:cNvSpPr txBox="1">
            <a:spLocks noGrp="1"/>
          </p:cNvSpPr>
          <p:nvPr>
            <p:ph type="subTitle" idx="1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19"/>
          <p:cNvSpPr txBox="1">
            <a:spLocks noGrp="1"/>
          </p:cNvSpPr>
          <p:nvPr>
            <p:ph type="title" idx="2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34" name="Google Shape;1534;p19"/>
          <p:cNvSpPr txBox="1">
            <a:spLocks noGrp="1"/>
          </p:cNvSpPr>
          <p:nvPr>
            <p:ph type="subTitle" idx="3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35" name="Google Shape;1535;p19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1536" name="Google Shape;1536;p19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7" name="Google Shape;1537;p19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1538" name="Google Shape;1538;p1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1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1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4" name="Google Shape;1544;p19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1545" name="Google Shape;1545;p1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0" name="Google Shape;1550;p19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1551" name="Google Shape;1551;p1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6" name="Google Shape;1556;p19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19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9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19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0" name="Google Shape;1560;p19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561" name="Google Shape;1561;p1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6" name="Google Shape;1566;p19"/>
          <p:cNvSpPr txBox="1">
            <a:spLocks noGrp="1"/>
          </p:cNvSpPr>
          <p:nvPr>
            <p:ph type="title" idx="4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5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59" name="Google Shape;1659;p21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7" name="Google Shape;1697;p2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21"/>
          <p:cNvSpPr txBox="1">
            <a:spLocks noGrp="1"/>
          </p:cNvSpPr>
          <p:nvPr>
            <p:ph type="title" idx="2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99" name="Google Shape;1699;p21"/>
          <p:cNvSpPr txBox="1">
            <a:spLocks noGrp="1"/>
          </p:cNvSpPr>
          <p:nvPr>
            <p:ph type="subTitle" idx="1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21"/>
          <p:cNvSpPr txBox="1">
            <a:spLocks noGrp="1"/>
          </p:cNvSpPr>
          <p:nvPr>
            <p:ph type="title" idx="3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1" name="Google Shape;1701;p21"/>
          <p:cNvSpPr txBox="1">
            <a:spLocks noGrp="1"/>
          </p:cNvSpPr>
          <p:nvPr>
            <p:ph type="subTitle" idx="4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21"/>
          <p:cNvSpPr txBox="1">
            <a:spLocks noGrp="1"/>
          </p:cNvSpPr>
          <p:nvPr>
            <p:ph type="title" idx="5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3" name="Google Shape;1703;p21"/>
          <p:cNvSpPr txBox="1">
            <a:spLocks noGrp="1"/>
          </p:cNvSpPr>
          <p:nvPr>
            <p:ph type="subTitle" idx="6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04" name="Google Shape;1704;p21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1705" name="Google Shape;1705;p21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6" name="Google Shape;1706;p21"/>
            <p:cNvGrpSpPr/>
            <p:nvPr/>
          </p:nvGrpSpPr>
          <p:grpSpPr>
            <a:xfrm rot="5400000" flipH="1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707" name="Google Shape;1707;p2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3" name="Google Shape;1713;p21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1714" name="Google Shape;1714;p2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9" name="Google Shape;1719;p21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21"/>
          <p:cNvGrpSpPr/>
          <p:nvPr/>
        </p:nvGrpSpPr>
        <p:grpSpPr>
          <a:xfrm rot="-5400000" flipH="1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1721" name="Google Shape;1721;p2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21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1728" name="Google Shape;1728;p2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3" name="Google Shape;1733;p21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1734" name="Google Shape;1734;p2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4"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114" name="Google Shape;2114;p2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2" name="Google Shape;2152;p25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3" name="Google Shape;2153;p25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2154" name="Google Shape;2154;p2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25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2160" name="Google Shape;2160;p2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25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2167" name="Google Shape;2167;p2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25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2173" name="Google Shape;2173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174" name="Google Shape;2174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4" name="Google Shape;2184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85" name="Google Shape;2185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95" name="Google Shape;2195;p25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25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25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2198" name="Google Shape;2198;p2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25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2205" name="Google Shape;2205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9" name="Google Shape;2219;p2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59" r:id="rId6"/>
    <p:sldLayoutId id="2147483665" r:id="rId7"/>
    <p:sldLayoutId id="2147483667" r:id="rId8"/>
    <p:sldLayoutId id="2147483671" r:id="rId9"/>
    <p:sldLayoutId id="2147483674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tif"/><Relationship Id="rId5" Type="http://schemas.openxmlformats.org/officeDocument/2006/relationships/image" Target="../media/image8.tif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33"/>
          <p:cNvSpPr/>
          <p:nvPr/>
        </p:nvSpPr>
        <p:spPr>
          <a:xfrm>
            <a:off x="2130750" y="3329973"/>
            <a:ext cx="48825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3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dirty="0" smtClean="0"/>
              <a:t>Safran &amp; AJC Formation - Juillet 2023</a:t>
            </a:r>
            <a:endParaRPr dirty="0"/>
          </a:p>
        </p:txBody>
      </p:sp>
      <p:grpSp>
        <p:nvGrpSpPr>
          <p:cNvPr id="2661" name="Google Shape;2661;p33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 smtClean="0">
                <a:solidFill>
                  <a:schemeClr val="bg1"/>
                </a:solidFill>
              </a:rPr>
              <a:t>Projet</a:t>
            </a:r>
            <a:r>
              <a:rPr lang="en" sz="5800" dirty="0" smtClean="0">
                <a:solidFill>
                  <a:schemeClr val="accent2"/>
                </a:solidFill>
              </a:rPr>
              <a:t> final</a:t>
            </a:r>
            <a:r>
              <a:rPr lang="en" sz="5800" dirty="0" smtClean="0">
                <a:solidFill>
                  <a:schemeClr val="accent2"/>
                </a:solidFill>
              </a:rPr>
              <a:t> </a:t>
            </a:r>
            <a:r>
              <a:rPr lang="en" sz="5800" dirty="0" smtClean="0">
                <a:solidFill>
                  <a:schemeClr val="accent2"/>
                </a:solidFill>
              </a:rPr>
              <a:t/>
            </a:r>
            <a:br>
              <a:rPr lang="en" sz="5800" dirty="0" smtClean="0">
                <a:solidFill>
                  <a:schemeClr val="accent2"/>
                </a:solidFill>
              </a:rPr>
            </a:br>
            <a:r>
              <a:rPr lang="fr-FR" sz="1200" b="0" i="1" dirty="0" smtClean="0"/>
              <a:t>Soutenance finale présentée par ATMANI Hicham et KHERCHOUCH Kamal</a:t>
            </a:r>
            <a:endParaRPr sz="1200" b="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38"/>
          <p:cNvSpPr/>
          <p:nvPr/>
        </p:nvSpPr>
        <p:spPr>
          <a:xfrm>
            <a:off x="1453350" y="3393677"/>
            <a:ext cx="6237300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38"/>
          <p:cNvSpPr txBox="1">
            <a:spLocks noGrp="1"/>
          </p:cNvSpPr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 de </a:t>
            </a:r>
            <a:r>
              <a:rPr lang="en" dirty="0" smtClean="0">
                <a:solidFill>
                  <a:schemeClr val="accent2"/>
                </a:solidFill>
              </a:rPr>
              <a:t>Validation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884" name="Google Shape;2884;p38"/>
          <p:cNvSpPr txBox="1">
            <a:spLocks noGrp="1"/>
          </p:cNvSpPr>
          <p:nvPr>
            <p:ph type="subTitle" idx="1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Plan de validation de la détection de points d’intérêt</a:t>
            </a:r>
            <a:endParaRPr dirty="0"/>
          </a:p>
        </p:txBody>
      </p:sp>
      <p:sp>
        <p:nvSpPr>
          <p:cNvPr id="2885" name="Google Shape;2885;p38"/>
          <p:cNvSpPr txBox="1">
            <a:spLocks noGrp="1"/>
          </p:cNvSpPr>
          <p:nvPr>
            <p:ph type="title" idx="2"/>
          </p:nvPr>
        </p:nvSpPr>
        <p:spPr>
          <a:xfrm>
            <a:off x="3132450" y="1484973"/>
            <a:ext cx="28791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2886" name="Google Shape;2886;p38"/>
          <p:cNvGrpSpPr/>
          <p:nvPr/>
        </p:nvGrpSpPr>
        <p:grpSpPr>
          <a:xfrm rot="-5400000">
            <a:off x="2746096" y="55862"/>
            <a:ext cx="1823016" cy="296643"/>
            <a:chOff x="7857346" y="3902355"/>
            <a:chExt cx="1823016" cy="296643"/>
          </a:xfrm>
        </p:grpSpPr>
        <p:sp>
          <p:nvSpPr>
            <p:cNvPr id="2887" name="Google Shape;2887;p3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3" name="Google Shape;2893;p38"/>
          <p:cNvGrpSpPr/>
          <p:nvPr/>
        </p:nvGrpSpPr>
        <p:grpSpPr>
          <a:xfrm rot="5400000">
            <a:off x="1639375" y="1028400"/>
            <a:ext cx="98902" cy="553090"/>
            <a:chOff x="4898850" y="4820550"/>
            <a:chExt cx="98902" cy="553090"/>
          </a:xfrm>
        </p:grpSpPr>
        <p:sp>
          <p:nvSpPr>
            <p:cNvPr id="2894" name="Google Shape;2894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9" name="Google Shape;2899;p38"/>
          <p:cNvGrpSpPr/>
          <p:nvPr/>
        </p:nvGrpSpPr>
        <p:grpSpPr>
          <a:xfrm>
            <a:off x="1609176" y="4434219"/>
            <a:ext cx="1252897" cy="51000"/>
            <a:chOff x="2915381" y="4104819"/>
            <a:chExt cx="1252897" cy="51000"/>
          </a:xfrm>
        </p:grpSpPr>
        <p:sp>
          <p:nvSpPr>
            <p:cNvPr id="2900" name="Google Shape;2900;p3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4" name="Google Shape;2914;p38"/>
          <p:cNvGrpSpPr/>
          <p:nvPr/>
        </p:nvGrpSpPr>
        <p:grpSpPr>
          <a:xfrm>
            <a:off x="5495767" y="691791"/>
            <a:ext cx="1105976" cy="133969"/>
            <a:chOff x="8183182" y="663852"/>
            <a:chExt cx="1475028" cy="178673"/>
          </a:xfrm>
        </p:grpSpPr>
        <p:grpSp>
          <p:nvGrpSpPr>
            <p:cNvPr id="2915" name="Google Shape;2915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16" name="Google Shape;2916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6" name="Google Shape;2926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27" name="Google Shape;2927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37" name="Google Shape;2937;p38"/>
          <p:cNvGrpSpPr/>
          <p:nvPr/>
        </p:nvGrpSpPr>
        <p:grpSpPr>
          <a:xfrm rot="5400000">
            <a:off x="5968600" y="4273462"/>
            <a:ext cx="98902" cy="553090"/>
            <a:chOff x="4898850" y="4820550"/>
            <a:chExt cx="98902" cy="553090"/>
          </a:xfrm>
        </p:grpSpPr>
        <p:sp>
          <p:nvSpPr>
            <p:cNvPr id="2938" name="Google Shape;2938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739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aphique 7"/>
          <p:cNvGraphicFramePr/>
          <p:nvPr/>
        </p:nvGraphicFramePr>
        <p:xfrm>
          <a:off x="3157545" y="1414650"/>
          <a:ext cx="288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48" name="Google Shape;2948;p3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 de </a:t>
            </a:r>
            <a:r>
              <a:rPr lang="en" dirty="0" smtClean="0">
                <a:solidFill>
                  <a:schemeClr val="accent2"/>
                </a:solidFill>
              </a:rPr>
              <a:t>Validation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2950" name="Google Shape;2950;p39"/>
          <p:cNvGrpSpPr/>
          <p:nvPr/>
        </p:nvGrpSpPr>
        <p:grpSpPr>
          <a:xfrm>
            <a:off x="713100" y="1543265"/>
            <a:ext cx="2130300" cy="969596"/>
            <a:chOff x="713100" y="1543265"/>
            <a:chExt cx="2130300" cy="969596"/>
          </a:xfrm>
        </p:grpSpPr>
        <p:sp>
          <p:nvSpPr>
            <p:cNvPr id="2951" name="Google Shape;2951;p39"/>
            <p:cNvSpPr txBox="1"/>
            <p:nvPr/>
          </p:nvSpPr>
          <p:spPr>
            <a:xfrm>
              <a:off x="1433509" y="1543265"/>
              <a:ext cx="1409700" cy="484800"/>
            </a:xfrm>
            <a:prstGeom prst="rect">
              <a:avLst/>
            </a:prstGeom>
            <a:noFill/>
            <a:ln>
              <a:noFill/>
            </a:ln>
            <a:effectLst>
              <a:outerShdw blurRad="142875" algn="bl" rotWithShape="0">
                <a:srgbClr val="8FFFFF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 smtClean="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40%</a:t>
              </a:r>
              <a:endParaRPr sz="3000" b="1" dirty="0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2952" name="Google Shape;2952;p39"/>
            <p:cNvSpPr txBox="1"/>
            <p:nvPr/>
          </p:nvSpPr>
          <p:spPr>
            <a:xfrm>
              <a:off x="713100" y="2028061"/>
              <a:ext cx="21303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4</a:t>
              </a:r>
              <a:r>
                <a:rPr lang="en" dirty="0" smtClean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 - Validation du filtre de Sobel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2953" name="Google Shape;2953;p39"/>
          <p:cNvGrpSpPr/>
          <p:nvPr/>
        </p:nvGrpSpPr>
        <p:grpSpPr>
          <a:xfrm>
            <a:off x="713100" y="2973337"/>
            <a:ext cx="2130300" cy="969596"/>
            <a:chOff x="713100" y="2973337"/>
            <a:chExt cx="2130300" cy="969596"/>
          </a:xfrm>
        </p:grpSpPr>
        <p:sp>
          <p:nvSpPr>
            <p:cNvPr id="2954" name="Google Shape;2954;p39"/>
            <p:cNvSpPr txBox="1"/>
            <p:nvPr/>
          </p:nvSpPr>
          <p:spPr>
            <a:xfrm>
              <a:off x="1433509" y="2973337"/>
              <a:ext cx="1409700" cy="484800"/>
            </a:xfrm>
            <a:prstGeom prst="rect">
              <a:avLst/>
            </a:prstGeom>
            <a:noFill/>
            <a:ln>
              <a:noFill/>
            </a:ln>
            <a:effectLst>
              <a:outerShdw blurRad="142875" algn="bl" rotWithShape="0">
                <a:srgbClr val="8FFFFF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2</a:t>
              </a:r>
              <a:r>
                <a:rPr lang="en" sz="3000" b="1" dirty="0" smtClean="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0%</a:t>
              </a:r>
              <a:endParaRPr sz="3000" b="1" dirty="0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2955" name="Google Shape;2955;p39"/>
            <p:cNvSpPr txBox="1"/>
            <p:nvPr/>
          </p:nvSpPr>
          <p:spPr>
            <a:xfrm>
              <a:off x="713100" y="3458133"/>
              <a:ext cx="21303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3</a:t>
              </a:r>
              <a:r>
                <a:rPr lang="en" dirty="0" smtClean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 - Validation du filtre de Gauss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2956" name="Google Shape;2956;p39"/>
          <p:cNvGrpSpPr/>
          <p:nvPr/>
        </p:nvGrpSpPr>
        <p:grpSpPr>
          <a:xfrm>
            <a:off x="6300625" y="1543265"/>
            <a:ext cx="2130300" cy="969596"/>
            <a:chOff x="6300625" y="1543265"/>
            <a:chExt cx="2130300" cy="969596"/>
          </a:xfrm>
        </p:grpSpPr>
        <p:sp>
          <p:nvSpPr>
            <p:cNvPr id="2957" name="Google Shape;2957;p39"/>
            <p:cNvSpPr txBox="1"/>
            <p:nvPr/>
          </p:nvSpPr>
          <p:spPr>
            <a:xfrm>
              <a:off x="6300625" y="1543265"/>
              <a:ext cx="1410000" cy="484800"/>
            </a:xfrm>
            <a:prstGeom prst="rect">
              <a:avLst/>
            </a:prstGeom>
            <a:noFill/>
            <a:ln>
              <a:noFill/>
            </a:ln>
            <a:effectLst>
              <a:outerShdw blurRad="142875" algn="bl" rotWithShape="0">
                <a:srgbClr val="8FFFFF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 smtClean="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10%</a:t>
              </a:r>
              <a:endParaRPr sz="3000" b="1" dirty="0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2958" name="Google Shape;2958;p39"/>
            <p:cNvSpPr txBox="1"/>
            <p:nvPr/>
          </p:nvSpPr>
          <p:spPr>
            <a:xfrm>
              <a:off x="6300625" y="2028061"/>
              <a:ext cx="21303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fr-FR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1 - Validation d’un passe plat</a:t>
              </a:r>
            </a:p>
          </p:txBody>
        </p:sp>
      </p:grpSp>
      <p:grpSp>
        <p:nvGrpSpPr>
          <p:cNvPr id="2959" name="Google Shape;2959;p39"/>
          <p:cNvGrpSpPr/>
          <p:nvPr/>
        </p:nvGrpSpPr>
        <p:grpSpPr>
          <a:xfrm>
            <a:off x="6300625" y="2973337"/>
            <a:ext cx="2130300" cy="969596"/>
            <a:chOff x="6300625" y="2973337"/>
            <a:chExt cx="2130300" cy="969596"/>
          </a:xfrm>
        </p:grpSpPr>
        <p:sp>
          <p:nvSpPr>
            <p:cNvPr id="2960" name="Google Shape;2960;p39"/>
            <p:cNvSpPr txBox="1"/>
            <p:nvPr/>
          </p:nvSpPr>
          <p:spPr>
            <a:xfrm>
              <a:off x="6300625" y="2973337"/>
              <a:ext cx="1410000" cy="484800"/>
            </a:xfrm>
            <a:prstGeom prst="rect">
              <a:avLst/>
            </a:prstGeom>
            <a:noFill/>
            <a:ln>
              <a:noFill/>
            </a:ln>
            <a:effectLst>
              <a:outerShdw blurRad="142875" algn="bl" rotWithShape="0">
                <a:srgbClr val="8FFFFF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 smtClean="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30%</a:t>
              </a:r>
              <a:endParaRPr sz="3000" b="1" dirty="0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2961" name="Google Shape;2961;p39"/>
            <p:cNvSpPr txBox="1"/>
            <p:nvPr/>
          </p:nvSpPr>
          <p:spPr>
            <a:xfrm>
              <a:off x="6300625" y="3458133"/>
              <a:ext cx="21303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2</a:t>
              </a:r>
              <a:r>
                <a:rPr lang="en" dirty="0" smtClean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 - Validation du sliding window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2962" name="Google Shape;2962;p39"/>
          <p:cNvSpPr/>
          <p:nvPr/>
        </p:nvSpPr>
        <p:spPr>
          <a:xfrm>
            <a:off x="4079898" y="2153011"/>
            <a:ext cx="151500" cy="151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39"/>
          <p:cNvSpPr/>
          <p:nvPr/>
        </p:nvSpPr>
        <p:spPr>
          <a:xfrm>
            <a:off x="4912698" y="2153011"/>
            <a:ext cx="151500" cy="151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39"/>
          <p:cNvSpPr/>
          <p:nvPr/>
        </p:nvSpPr>
        <p:spPr>
          <a:xfrm>
            <a:off x="4079898" y="3379561"/>
            <a:ext cx="151500" cy="151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39"/>
          <p:cNvSpPr/>
          <p:nvPr/>
        </p:nvSpPr>
        <p:spPr>
          <a:xfrm>
            <a:off x="4912698" y="3379561"/>
            <a:ext cx="151500" cy="151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66" name="Google Shape;2966;p39"/>
          <p:cNvCxnSpPr>
            <a:stCxn id="2951" idx="3"/>
          </p:cNvCxnSpPr>
          <p:nvPr/>
        </p:nvCxnSpPr>
        <p:spPr>
          <a:xfrm>
            <a:off x="2843209" y="1785665"/>
            <a:ext cx="769890" cy="42859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67" name="Google Shape;2967;p39"/>
          <p:cNvCxnSpPr>
            <a:stCxn id="2960" idx="1"/>
          </p:cNvCxnSpPr>
          <p:nvPr/>
        </p:nvCxnSpPr>
        <p:spPr>
          <a:xfrm rot="10800000">
            <a:off x="5748951" y="2697933"/>
            <a:ext cx="551675" cy="51780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68" name="Google Shape;2968;p39"/>
          <p:cNvCxnSpPr>
            <a:stCxn id="2957" idx="1"/>
          </p:cNvCxnSpPr>
          <p:nvPr/>
        </p:nvCxnSpPr>
        <p:spPr>
          <a:xfrm rot="10800000">
            <a:off x="4979407" y="1665839"/>
            <a:ext cx="1321219" cy="11982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69" name="Google Shape;2969;p39"/>
          <p:cNvCxnSpPr>
            <a:stCxn id="2954" idx="3"/>
          </p:cNvCxnSpPr>
          <p:nvPr/>
        </p:nvCxnSpPr>
        <p:spPr>
          <a:xfrm>
            <a:off x="2843209" y="3215737"/>
            <a:ext cx="1321385" cy="727196"/>
          </a:xfrm>
          <a:prstGeom prst="bentConnector3">
            <a:avLst>
              <a:gd name="adj1" fmla="val 2876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970" name="Google Shape;2970;p39"/>
          <p:cNvGrpSpPr/>
          <p:nvPr/>
        </p:nvGrpSpPr>
        <p:grpSpPr>
          <a:xfrm>
            <a:off x="7809182" y="1196629"/>
            <a:ext cx="2250993" cy="228146"/>
            <a:chOff x="7809182" y="1151604"/>
            <a:chExt cx="2250993" cy="228146"/>
          </a:xfrm>
        </p:grpSpPr>
        <p:sp>
          <p:nvSpPr>
            <p:cNvPr id="2971" name="Google Shape;2971;p39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9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3" name="Google Shape;2973;p39"/>
          <p:cNvGrpSpPr/>
          <p:nvPr/>
        </p:nvGrpSpPr>
        <p:grpSpPr>
          <a:xfrm rot="5400000">
            <a:off x="1486975" y="799800"/>
            <a:ext cx="98902" cy="553090"/>
            <a:chOff x="4898850" y="4820550"/>
            <a:chExt cx="98902" cy="553090"/>
          </a:xfrm>
        </p:grpSpPr>
        <p:sp>
          <p:nvSpPr>
            <p:cNvPr id="2974" name="Google Shape;2974;p3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9" name="Google Shape;2979;p39"/>
          <p:cNvSpPr/>
          <p:nvPr/>
        </p:nvSpPr>
        <p:spPr>
          <a:xfrm>
            <a:off x="7602750" y="897150"/>
            <a:ext cx="448500" cy="517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26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3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 de </a:t>
            </a:r>
            <a:r>
              <a:rPr lang="en" dirty="0" smtClean="0">
                <a:solidFill>
                  <a:schemeClr val="accent2"/>
                </a:solidFill>
              </a:rPr>
              <a:t>Validation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2970" name="Google Shape;2970;p39"/>
          <p:cNvGrpSpPr/>
          <p:nvPr/>
        </p:nvGrpSpPr>
        <p:grpSpPr>
          <a:xfrm>
            <a:off x="7809182" y="1196629"/>
            <a:ext cx="2250993" cy="228146"/>
            <a:chOff x="7809182" y="1151604"/>
            <a:chExt cx="2250993" cy="228146"/>
          </a:xfrm>
        </p:grpSpPr>
        <p:sp>
          <p:nvSpPr>
            <p:cNvPr id="2971" name="Google Shape;2971;p39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9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3" name="Google Shape;2973;p39"/>
          <p:cNvGrpSpPr/>
          <p:nvPr/>
        </p:nvGrpSpPr>
        <p:grpSpPr>
          <a:xfrm rot="5400000">
            <a:off x="1486975" y="799800"/>
            <a:ext cx="98902" cy="553090"/>
            <a:chOff x="4898850" y="4820550"/>
            <a:chExt cx="98902" cy="553090"/>
          </a:xfrm>
        </p:grpSpPr>
        <p:sp>
          <p:nvSpPr>
            <p:cNvPr id="2974" name="Google Shape;2974;p3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9" name="Google Shape;2979;p39"/>
          <p:cNvSpPr/>
          <p:nvPr/>
        </p:nvSpPr>
        <p:spPr>
          <a:xfrm>
            <a:off x="7602750" y="897150"/>
            <a:ext cx="448500" cy="517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10" y="1516721"/>
            <a:ext cx="7329980" cy="2867025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38"/>
          <p:cNvSpPr/>
          <p:nvPr/>
        </p:nvSpPr>
        <p:spPr>
          <a:xfrm>
            <a:off x="1453350" y="3393677"/>
            <a:ext cx="6237300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38"/>
          <p:cNvSpPr txBox="1">
            <a:spLocks noGrp="1"/>
          </p:cNvSpPr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Résultat </a:t>
            </a:r>
            <a:r>
              <a:rPr lang="en" dirty="0" smtClean="0">
                <a:solidFill>
                  <a:schemeClr val="accent2"/>
                </a:solidFill>
              </a:rPr>
              <a:t>Solution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884" name="Google Shape;2884;p38"/>
          <p:cNvSpPr txBox="1">
            <a:spLocks noGrp="1"/>
          </p:cNvSpPr>
          <p:nvPr>
            <p:ph type="subTitle" idx="1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Résultat de la solution développée pour le sujet 1</a:t>
            </a:r>
            <a:endParaRPr dirty="0"/>
          </a:p>
        </p:txBody>
      </p:sp>
      <p:sp>
        <p:nvSpPr>
          <p:cNvPr id="2885" name="Google Shape;2885;p38"/>
          <p:cNvSpPr txBox="1">
            <a:spLocks noGrp="1"/>
          </p:cNvSpPr>
          <p:nvPr>
            <p:ph type="title" idx="2"/>
          </p:nvPr>
        </p:nvSpPr>
        <p:spPr>
          <a:xfrm>
            <a:off x="3132450" y="1484973"/>
            <a:ext cx="28791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grpSp>
        <p:nvGrpSpPr>
          <p:cNvPr id="2886" name="Google Shape;2886;p38"/>
          <p:cNvGrpSpPr/>
          <p:nvPr/>
        </p:nvGrpSpPr>
        <p:grpSpPr>
          <a:xfrm rot="-5400000">
            <a:off x="2746096" y="55862"/>
            <a:ext cx="1823016" cy="296643"/>
            <a:chOff x="7857346" y="3902355"/>
            <a:chExt cx="1823016" cy="296643"/>
          </a:xfrm>
        </p:grpSpPr>
        <p:sp>
          <p:nvSpPr>
            <p:cNvPr id="2887" name="Google Shape;2887;p3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3" name="Google Shape;2893;p38"/>
          <p:cNvGrpSpPr/>
          <p:nvPr/>
        </p:nvGrpSpPr>
        <p:grpSpPr>
          <a:xfrm rot="5400000">
            <a:off x="1639375" y="1028400"/>
            <a:ext cx="98902" cy="553090"/>
            <a:chOff x="4898850" y="4820550"/>
            <a:chExt cx="98902" cy="553090"/>
          </a:xfrm>
        </p:grpSpPr>
        <p:sp>
          <p:nvSpPr>
            <p:cNvPr id="2894" name="Google Shape;2894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9" name="Google Shape;2899;p38"/>
          <p:cNvGrpSpPr/>
          <p:nvPr/>
        </p:nvGrpSpPr>
        <p:grpSpPr>
          <a:xfrm>
            <a:off x="1609176" y="4434219"/>
            <a:ext cx="1252897" cy="51000"/>
            <a:chOff x="2915381" y="4104819"/>
            <a:chExt cx="1252897" cy="51000"/>
          </a:xfrm>
        </p:grpSpPr>
        <p:sp>
          <p:nvSpPr>
            <p:cNvPr id="2900" name="Google Shape;2900;p3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4" name="Google Shape;2914;p38"/>
          <p:cNvGrpSpPr/>
          <p:nvPr/>
        </p:nvGrpSpPr>
        <p:grpSpPr>
          <a:xfrm>
            <a:off x="5495767" y="691791"/>
            <a:ext cx="1105976" cy="133969"/>
            <a:chOff x="8183182" y="663852"/>
            <a:chExt cx="1475028" cy="178673"/>
          </a:xfrm>
        </p:grpSpPr>
        <p:grpSp>
          <p:nvGrpSpPr>
            <p:cNvPr id="2915" name="Google Shape;2915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16" name="Google Shape;2916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6" name="Google Shape;2926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27" name="Google Shape;2927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37" name="Google Shape;2937;p38"/>
          <p:cNvGrpSpPr/>
          <p:nvPr/>
        </p:nvGrpSpPr>
        <p:grpSpPr>
          <a:xfrm rot="5400000">
            <a:off x="5968600" y="4273462"/>
            <a:ext cx="98902" cy="553090"/>
            <a:chOff x="4898850" y="4820550"/>
            <a:chExt cx="98902" cy="553090"/>
          </a:xfrm>
        </p:grpSpPr>
        <p:sp>
          <p:nvSpPr>
            <p:cNvPr id="2938" name="Google Shape;2938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0196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1"/>
          <p:cNvSpPr/>
          <p:nvPr/>
        </p:nvSpPr>
        <p:spPr>
          <a:xfrm>
            <a:off x="3474160" y="2435911"/>
            <a:ext cx="2267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41"/>
          <p:cNvSpPr/>
          <p:nvPr/>
        </p:nvSpPr>
        <p:spPr>
          <a:xfrm>
            <a:off x="6163200" y="2435911"/>
            <a:ext cx="2267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41"/>
          <p:cNvSpPr/>
          <p:nvPr/>
        </p:nvSpPr>
        <p:spPr>
          <a:xfrm>
            <a:off x="787206" y="2435923"/>
            <a:ext cx="22656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Image </a:t>
            </a:r>
            <a:r>
              <a:rPr lang="en" dirty="0" smtClean="0">
                <a:solidFill>
                  <a:schemeClr val="accent2"/>
                </a:solidFill>
              </a:rPr>
              <a:t>d’entrée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787206" y="2498911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Image originelle</a:t>
            </a:r>
            <a:endParaRPr dirty="0"/>
          </a:p>
        </p:txBody>
      </p:sp>
      <p:sp>
        <p:nvSpPr>
          <p:cNvPr id="3015" name="Google Shape;3015;p41"/>
          <p:cNvSpPr txBox="1">
            <a:spLocks noGrp="1"/>
          </p:cNvSpPr>
          <p:nvPr>
            <p:ph type="subTitle" idx="1"/>
          </p:nvPr>
        </p:nvSpPr>
        <p:spPr>
          <a:xfrm>
            <a:off x="787205" y="2894910"/>
            <a:ext cx="2420325" cy="17412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On a sélectionné deux images au format 680x400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smtClean="0"/>
              <a:t>New-York (représentation de bulding)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smtClean="0"/>
              <a:t>Son Goku (représentation d’un personnage)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3016" name="Google Shape;3016;p41"/>
          <p:cNvSpPr txBox="1">
            <a:spLocks noGrp="1"/>
          </p:cNvSpPr>
          <p:nvPr>
            <p:ph type="title" idx="3"/>
          </p:nvPr>
        </p:nvSpPr>
        <p:spPr>
          <a:xfrm>
            <a:off x="3475210" y="2498911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Conversion 8 bits</a:t>
            </a:r>
            <a:endParaRPr dirty="0"/>
          </a:p>
        </p:txBody>
      </p:sp>
      <p:sp>
        <p:nvSpPr>
          <p:cNvPr id="3017" name="Google Shape;3017;p41"/>
          <p:cNvSpPr txBox="1">
            <a:spLocks noGrp="1"/>
          </p:cNvSpPr>
          <p:nvPr>
            <p:ph type="subTitle" idx="4"/>
          </p:nvPr>
        </p:nvSpPr>
        <p:spPr>
          <a:xfrm>
            <a:off x="3475210" y="2894910"/>
            <a:ext cx="2265600" cy="1117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Conversion en 8 bits à l’aide du logiciel ImageJ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</a:t>
            </a:r>
            <a:r>
              <a:rPr lang="en" dirty="0" smtClean="0"/>
              <a:t>’image de sortie sera en noir et blanc au même format que l’image d’entrée</a:t>
            </a:r>
            <a:endParaRPr dirty="0"/>
          </a:p>
        </p:txBody>
      </p:sp>
      <p:sp>
        <p:nvSpPr>
          <p:cNvPr id="3018" name="Google Shape;3018;p41"/>
          <p:cNvSpPr txBox="1">
            <a:spLocks noGrp="1"/>
          </p:cNvSpPr>
          <p:nvPr>
            <p:ph type="title" idx="5"/>
          </p:nvPr>
        </p:nvSpPr>
        <p:spPr>
          <a:xfrm>
            <a:off x="6164250" y="2498911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</a:t>
            </a:r>
            <a:r>
              <a:rPr lang="en" dirty="0" smtClean="0"/>
              <a:t>onversion .txt</a:t>
            </a:r>
            <a:endParaRPr dirty="0"/>
          </a:p>
        </p:txBody>
      </p:sp>
      <p:sp>
        <p:nvSpPr>
          <p:cNvPr id="3019" name="Google Shape;3019;p41"/>
          <p:cNvSpPr txBox="1">
            <a:spLocks noGrp="1"/>
          </p:cNvSpPr>
          <p:nvPr>
            <p:ph type="subTitle" idx="6"/>
          </p:nvPr>
        </p:nvSpPr>
        <p:spPr>
          <a:xfrm>
            <a:off x="6164250" y="2894910"/>
            <a:ext cx="2265600" cy="8759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Conversion de l’image au format texte pour pouvoir réaliser la lecture des pixels sous Vivado</a:t>
            </a:r>
            <a:endParaRPr dirty="0"/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77" y="1248079"/>
            <a:ext cx="1304766" cy="97653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893" y="1248079"/>
            <a:ext cx="1302048" cy="97653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160" y="1239060"/>
            <a:ext cx="1316816" cy="98555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07" y="1239060"/>
            <a:ext cx="1314098" cy="98557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2136" y="1234239"/>
            <a:ext cx="1469827" cy="995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41"/>
          <p:cNvSpPr/>
          <p:nvPr/>
        </p:nvSpPr>
        <p:spPr>
          <a:xfrm>
            <a:off x="2134179" y="3469940"/>
            <a:ext cx="2267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41"/>
          <p:cNvSpPr/>
          <p:nvPr/>
        </p:nvSpPr>
        <p:spPr>
          <a:xfrm>
            <a:off x="2136279" y="1262871"/>
            <a:ext cx="22656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Passe </a:t>
            </a:r>
            <a:r>
              <a:rPr lang="en" dirty="0" smtClean="0">
                <a:solidFill>
                  <a:schemeClr val="accent2"/>
                </a:solidFill>
              </a:rPr>
              <a:t>plat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2136279" y="1325859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Synoptique</a:t>
            </a:r>
            <a:endParaRPr dirty="0"/>
          </a:p>
        </p:txBody>
      </p:sp>
      <p:sp>
        <p:nvSpPr>
          <p:cNvPr id="3018" name="Google Shape;3018;p41"/>
          <p:cNvSpPr txBox="1">
            <a:spLocks noGrp="1"/>
          </p:cNvSpPr>
          <p:nvPr>
            <p:ph type="title" idx="5"/>
          </p:nvPr>
        </p:nvSpPr>
        <p:spPr>
          <a:xfrm>
            <a:off x="2172983" y="3532928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Code VHDL</a:t>
            </a:r>
            <a:endParaRPr dirty="0"/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001" y="2775806"/>
            <a:ext cx="2351137" cy="1658189"/>
          </a:xfrm>
          <a:prstGeom prst="rect">
            <a:avLst/>
          </a:prstGeom>
        </p:spPr>
      </p:pic>
      <p:cxnSp>
        <p:nvCxnSpPr>
          <p:cNvPr id="48" name="Connecteur droit avec flèche 47"/>
          <p:cNvCxnSpPr/>
          <p:nvPr/>
        </p:nvCxnSpPr>
        <p:spPr>
          <a:xfrm>
            <a:off x="1979451" y="2339156"/>
            <a:ext cx="4955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13100" y="1956058"/>
            <a:ext cx="1266353" cy="679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/>
          <p:cNvSpPr txBox="1"/>
          <p:nvPr/>
        </p:nvSpPr>
        <p:spPr>
          <a:xfrm>
            <a:off x="713099" y="1970165"/>
            <a:ext cx="1266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Image d’entrée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484473" y="2086389"/>
            <a:ext cx="1397572" cy="468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/>
              <a:t>Passe plat </a:t>
            </a:r>
            <a:endParaRPr lang="fr-FR" sz="2000" dirty="0"/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3882045" y="2339156"/>
            <a:ext cx="4955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401879" y="1958749"/>
            <a:ext cx="1266353" cy="67638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404727" y="1970165"/>
            <a:ext cx="1266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Image de sortie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2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41"/>
          <p:cNvSpPr/>
          <p:nvPr/>
        </p:nvSpPr>
        <p:spPr>
          <a:xfrm>
            <a:off x="5143469" y="1246648"/>
            <a:ext cx="2267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41"/>
          <p:cNvSpPr/>
          <p:nvPr/>
        </p:nvSpPr>
        <p:spPr>
          <a:xfrm>
            <a:off x="1420846" y="1246648"/>
            <a:ext cx="22656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Passe </a:t>
            </a:r>
            <a:r>
              <a:rPr lang="en" dirty="0" smtClean="0">
                <a:solidFill>
                  <a:schemeClr val="accent2"/>
                </a:solidFill>
              </a:rPr>
              <a:t>plat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1420846" y="1309636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Simulation</a:t>
            </a:r>
          </a:p>
        </p:txBody>
      </p:sp>
      <p:sp>
        <p:nvSpPr>
          <p:cNvPr id="3018" name="Google Shape;3018;p41"/>
          <p:cNvSpPr txBox="1">
            <a:spLocks noGrp="1"/>
          </p:cNvSpPr>
          <p:nvPr>
            <p:ph type="title" idx="5"/>
          </p:nvPr>
        </p:nvSpPr>
        <p:spPr>
          <a:xfrm>
            <a:off x="5182273" y="1309636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Histogramme</a:t>
            </a:r>
            <a:endParaRPr dirty="0"/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93" y="1935695"/>
            <a:ext cx="4036707" cy="165206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716" y="1781072"/>
            <a:ext cx="3751708" cy="1979214"/>
          </a:xfrm>
          <a:prstGeom prst="rect">
            <a:avLst/>
          </a:prstGeom>
        </p:spPr>
      </p:pic>
      <p:sp>
        <p:nvSpPr>
          <p:cNvPr id="3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535293" y="3623336"/>
            <a:ext cx="2000089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 smtClean="0"/>
              <a:t>Entrée      </a:t>
            </a:r>
            <a:endParaRPr lang="fr-FR" dirty="0"/>
          </a:p>
        </p:txBody>
      </p:sp>
      <p:sp>
        <p:nvSpPr>
          <p:cNvPr id="35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2535382" y="3623336"/>
            <a:ext cx="2000089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 smtClean="0"/>
              <a:t>Sortie      </a:t>
            </a:r>
            <a:endParaRPr lang="fr-FR" dirty="0"/>
          </a:p>
        </p:txBody>
      </p:sp>
      <p:sp>
        <p:nvSpPr>
          <p:cNvPr id="36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4884578" y="3782904"/>
            <a:ext cx="1885239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 smtClean="0"/>
              <a:t>Entrée      </a:t>
            </a:r>
            <a:endParaRPr lang="fr-FR" dirty="0"/>
          </a:p>
        </p:txBody>
      </p:sp>
      <p:sp>
        <p:nvSpPr>
          <p:cNvPr id="37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6783185" y="3778441"/>
            <a:ext cx="1885239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 smtClean="0"/>
              <a:t>Sortie    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547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41"/>
          <p:cNvSpPr/>
          <p:nvPr/>
        </p:nvSpPr>
        <p:spPr>
          <a:xfrm>
            <a:off x="5693321" y="1245334"/>
            <a:ext cx="2267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41"/>
          <p:cNvSpPr/>
          <p:nvPr/>
        </p:nvSpPr>
        <p:spPr>
          <a:xfrm>
            <a:off x="1850811" y="1243932"/>
            <a:ext cx="22656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Sliding </a:t>
            </a:r>
            <a:r>
              <a:rPr lang="en" dirty="0" smtClean="0">
                <a:solidFill>
                  <a:schemeClr val="accent2"/>
                </a:solidFill>
              </a:rPr>
              <a:t>Window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1850811" y="1306920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Synoptique</a:t>
            </a:r>
            <a:endParaRPr dirty="0"/>
          </a:p>
        </p:txBody>
      </p:sp>
      <p:sp>
        <p:nvSpPr>
          <p:cNvPr id="3018" name="Google Shape;3018;p41"/>
          <p:cNvSpPr txBox="1">
            <a:spLocks noGrp="1"/>
          </p:cNvSpPr>
          <p:nvPr>
            <p:ph type="title" idx="5"/>
          </p:nvPr>
        </p:nvSpPr>
        <p:spPr>
          <a:xfrm>
            <a:off x="5732125" y="1308322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Code VHDL</a:t>
            </a:r>
            <a:endParaRPr dirty="0"/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8" name="Connecteur droit avec flèche 47"/>
          <p:cNvCxnSpPr/>
          <p:nvPr/>
        </p:nvCxnSpPr>
        <p:spPr>
          <a:xfrm>
            <a:off x="1679171" y="2339156"/>
            <a:ext cx="4955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13100" y="1956058"/>
            <a:ext cx="966071" cy="679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/>
          <p:cNvSpPr txBox="1"/>
          <p:nvPr/>
        </p:nvSpPr>
        <p:spPr>
          <a:xfrm>
            <a:off x="713099" y="1970165"/>
            <a:ext cx="966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Image d’entrée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99005" y="2086389"/>
            <a:ext cx="1397572" cy="468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Sliding Window </a:t>
            </a:r>
            <a:endParaRPr lang="fr-FR" dirty="0"/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3596577" y="2339156"/>
            <a:ext cx="4955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116411" y="1958749"/>
            <a:ext cx="1004229" cy="67638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119259" y="1970165"/>
            <a:ext cx="1001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Image de sortie</a:t>
            </a:r>
            <a:endParaRPr lang="fr-FR" sz="1600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45" y="2769141"/>
            <a:ext cx="4004750" cy="1957209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321" y="1778444"/>
            <a:ext cx="2372220" cy="13416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921" y="3183418"/>
            <a:ext cx="1684620" cy="1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0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41"/>
          <p:cNvSpPr/>
          <p:nvPr/>
        </p:nvSpPr>
        <p:spPr>
          <a:xfrm>
            <a:off x="6343209" y="2227550"/>
            <a:ext cx="2267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41"/>
          <p:cNvSpPr/>
          <p:nvPr/>
        </p:nvSpPr>
        <p:spPr>
          <a:xfrm>
            <a:off x="1703794" y="1269925"/>
            <a:ext cx="3192718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Sliding </a:t>
            </a:r>
            <a:r>
              <a:rPr lang="en" dirty="0" smtClean="0">
                <a:solidFill>
                  <a:schemeClr val="accent2"/>
                </a:solidFill>
              </a:rPr>
              <a:t>Window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1703794" y="1332913"/>
            <a:ext cx="3192718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600" dirty="0" smtClean="0"/>
              <a:t>Simulation sans / avec SW</a:t>
            </a:r>
            <a:endParaRPr lang="fr-FR" sz="1600" dirty="0"/>
          </a:p>
        </p:txBody>
      </p:sp>
      <p:sp>
        <p:nvSpPr>
          <p:cNvPr id="3018" name="Google Shape;3018;p41"/>
          <p:cNvSpPr txBox="1">
            <a:spLocks noGrp="1"/>
          </p:cNvSpPr>
          <p:nvPr>
            <p:ph type="title" idx="5"/>
          </p:nvPr>
        </p:nvSpPr>
        <p:spPr>
          <a:xfrm>
            <a:off x="6382013" y="2290538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smtClean="0"/>
              <a:t>MàJ signal de sortie</a:t>
            </a:r>
            <a:endParaRPr sz="1600" dirty="0"/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535293" y="4052341"/>
            <a:ext cx="276486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 smtClean="0"/>
              <a:t>Sortie sans SW      </a:t>
            </a:r>
            <a:endParaRPr lang="fr-FR" dirty="0"/>
          </a:p>
        </p:txBody>
      </p:sp>
      <p:sp>
        <p:nvSpPr>
          <p:cNvPr id="35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3300153" y="4052341"/>
            <a:ext cx="2804452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 smtClean="0"/>
              <a:t>Sortie avec SW      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92" y="1773587"/>
            <a:ext cx="5578419" cy="227875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39" y="2728894"/>
            <a:ext cx="1890900" cy="8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1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41"/>
          <p:cNvSpPr/>
          <p:nvPr/>
        </p:nvSpPr>
        <p:spPr>
          <a:xfrm>
            <a:off x="3464576" y="2921265"/>
            <a:ext cx="2267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41"/>
          <p:cNvSpPr/>
          <p:nvPr/>
        </p:nvSpPr>
        <p:spPr>
          <a:xfrm>
            <a:off x="1823365" y="1251687"/>
            <a:ext cx="22656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Filtre </a:t>
            </a:r>
            <a:r>
              <a:rPr lang="en" dirty="0" smtClean="0">
                <a:solidFill>
                  <a:schemeClr val="accent2"/>
                </a:solidFill>
              </a:rPr>
              <a:t>Gauss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1823365" y="1314675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Synoptique</a:t>
            </a:r>
            <a:endParaRPr dirty="0"/>
          </a:p>
        </p:txBody>
      </p:sp>
      <p:sp>
        <p:nvSpPr>
          <p:cNvPr id="3018" name="Google Shape;3018;p41"/>
          <p:cNvSpPr txBox="1">
            <a:spLocks noGrp="1"/>
          </p:cNvSpPr>
          <p:nvPr>
            <p:ph type="title" idx="5"/>
          </p:nvPr>
        </p:nvSpPr>
        <p:spPr>
          <a:xfrm>
            <a:off x="3503380" y="298425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Code VHDL</a:t>
            </a:r>
            <a:endParaRPr dirty="0"/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8" name="Connecteur droit avec flèche 47"/>
          <p:cNvCxnSpPr/>
          <p:nvPr/>
        </p:nvCxnSpPr>
        <p:spPr>
          <a:xfrm>
            <a:off x="1536895" y="2312813"/>
            <a:ext cx="3075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70824" y="1929715"/>
            <a:ext cx="966071" cy="679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/>
          <p:cNvSpPr txBox="1"/>
          <p:nvPr/>
        </p:nvSpPr>
        <p:spPr>
          <a:xfrm>
            <a:off x="570823" y="1943822"/>
            <a:ext cx="966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Image d’entrée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840090" y="2075691"/>
            <a:ext cx="824891" cy="468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Sliding </a:t>
            </a:r>
          </a:p>
          <a:p>
            <a:pPr algn="ctr"/>
            <a:r>
              <a:rPr lang="fr-FR" dirty="0" smtClean="0"/>
              <a:t>Window </a:t>
            </a:r>
            <a:endParaRPr lang="fr-FR" dirty="0"/>
          </a:p>
        </p:txBody>
      </p:sp>
      <p:sp>
        <p:nvSpPr>
          <p:cNvPr id="53" name="Rectangle 52"/>
          <p:cNvSpPr/>
          <p:nvPr/>
        </p:nvSpPr>
        <p:spPr>
          <a:xfrm>
            <a:off x="4140550" y="1932406"/>
            <a:ext cx="1004229" cy="67638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143398" y="1943822"/>
            <a:ext cx="1001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Image de sortie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990320" y="2075691"/>
            <a:ext cx="824891" cy="468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Filtre</a:t>
            </a:r>
          </a:p>
          <a:p>
            <a:pPr algn="ctr"/>
            <a:r>
              <a:rPr lang="fr-FR" dirty="0" smtClean="0"/>
              <a:t>Gauss</a:t>
            </a:r>
            <a:endParaRPr lang="fr-FR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2664981" y="2338541"/>
            <a:ext cx="3075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3820349" y="2338541"/>
            <a:ext cx="3075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92" y="3397740"/>
            <a:ext cx="8577897" cy="82062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841" y="1563459"/>
            <a:ext cx="3421996" cy="119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35"/>
          <p:cNvSpPr/>
          <p:nvPr/>
        </p:nvSpPr>
        <p:spPr>
          <a:xfrm>
            <a:off x="3391800" y="3613181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35"/>
          <p:cNvSpPr/>
          <p:nvPr/>
        </p:nvSpPr>
        <p:spPr>
          <a:xfrm>
            <a:off x="6070500" y="3613181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35"/>
          <p:cNvSpPr/>
          <p:nvPr/>
        </p:nvSpPr>
        <p:spPr>
          <a:xfrm>
            <a:off x="713100" y="3613181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35"/>
          <p:cNvSpPr/>
          <p:nvPr/>
        </p:nvSpPr>
        <p:spPr>
          <a:xfrm>
            <a:off x="3391800" y="1844235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35"/>
          <p:cNvSpPr/>
          <p:nvPr/>
        </p:nvSpPr>
        <p:spPr>
          <a:xfrm>
            <a:off x="6070500" y="1844235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35"/>
          <p:cNvSpPr/>
          <p:nvPr/>
        </p:nvSpPr>
        <p:spPr>
          <a:xfrm>
            <a:off x="713100" y="1844235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3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Déroulé de la présentation</a:t>
            </a:r>
            <a:r>
              <a:rPr lang="en" sz="3200" dirty="0" smtClean="0"/>
              <a:t> 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2744" name="Google Shape;2744;p35"/>
          <p:cNvSpPr txBox="1">
            <a:spLocks noGrp="1"/>
          </p:cNvSpPr>
          <p:nvPr>
            <p:ph type="title" idx="2"/>
          </p:nvPr>
        </p:nvSpPr>
        <p:spPr>
          <a:xfrm>
            <a:off x="776550" y="1907083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Sujet choisi</a:t>
            </a:r>
            <a:endParaRPr dirty="0"/>
          </a:p>
        </p:txBody>
      </p:sp>
      <p:sp>
        <p:nvSpPr>
          <p:cNvPr id="2745" name="Google Shape;2745;p35"/>
          <p:cNvSpPr txBox="1">
            <a:spLocks noGrp="1"/>
          </p:cNvSpPr>
          <p:nvPr>
            <p:ph type="subTitle" idx="1"/>
          </p:nvPr>
        </p:nvSpPr>
        <p:spPr>
          <a:xfrm>
            <a:off x="776550" y="2315681"/>
            <a:ext cx="2233500" cy="6335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Sujet 1 : Détéction de pts d’intérêt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Sujet 2 : </a:t>
            </a:r>
            <a:r>
              <a:rPr lang="en" sz="1200" dirty="0"/>
              <a:t>P</a:t>
            </a:r>
            <a:r>
              <a:rPr lang="en" sz="1200" dirty="0" smtClean="0"/>
              <a:t>yramide de résolutions</a:t>
            </a:r>
            <a:endParaRPr sz="1200" dirty="0"/>
          </a:p>
        </p:txBody>
      </p:sp>
      <p:sp>
        <p:nvSpPr>
          <p:cNvPr id="2746" name="Google Shape;2746;p35"/>
          <p:cNvSpPr txBox="1">
            <a:spLocks noGrp="1"/>
          </p:cNvSpPr>
          <p:nvPr>
            <p:ph type="title" idx="3"/>
          </p:nvPr>
        </p:nvSpPr>
        <p:spPr>
          <a:xfrm>
            <a:off x="776550" y="1269910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47" name="Google Shape;2747;p35"/>
          <p:cNvSpPr txBox="1">
            <a:spLocks noGrp="1"/>
          </p:cNvSpPr>
          <p:nvPr>
            <p:ph type="title" idx="4"/>
          </p:nvPr>
        </p:nvSpPr>
        <p:spPr>
          <a:xfrm>
            <a:off x="3471150" y="1907083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Filtres</a:t>
            </a:r>
            <a:endParaRPr dirty="0"/>
          </a:p>
        </p:txBody>
      </p:sp>
      <p:sp>
        <p:nvSpPr>
          <p:cNvPr id="2748" name="Google Shape;2748;p35"/>
          <p:cNvSpPr txBox="1">
            <a:spLocks noGrp="1"/>
          </p:cNvSpPr>
          <p:nvPr>
            <p:ph type="subTitle" idx="5"/>
          </p:nvPr>
        </p:nvSpPr>
        <p:spPr>
          <a:xfrm>
            <a:off x="3471150" y="2315682"/>
            <a:ext cx="2201700" cy="6335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sz="1200" dirty="0"/>
              <a:t>Présentation </a:t>
            </a:r>
            <a:r>
              <a:rPr lang="fr-FR" sz="1200" dirty="0" smtClean="0"/>
              <a:t>succincte : </a:t>
            </a:r>
          </a:p>
          <a:p>
            <a:pPr marL="171450" lvl="0" indent="-171450">
              <a:buFontTx/>
              <a:buChar char="-"/>
            </a:pPr>
            <a:r>
              <a:rPr lang="fr-FR" sz="1200" dirty="0" smtClean="0"/>
              <a:t>filtre </a:t>
            </a:r>
            <a:r>
              <a:rPr lang="fr-FR" sz="1200" dirty="0"/>
              <a:t>de </a:t>
            </a:r>
            <a:r>
              <a:rPr lang="fr-FR" sz="1200" dirty="0" smtClean="0"/>
              <a:t>Gauss</a:t>
            </a:r>
          </a:p>
          <a:p>
            <a:pPr marL="171450" lvl="0" indent="-171450">
              <a:buFontTx/>
              <a:buChar char="-"/>
            </a:pPr>
            <a:r>
              <a:rPr lang="fr-FR" sz="1200" dirty="0"/>
              <a:t>f</a:t>
            </a:r>
            <a:r>
              <a:rPr lang="fr-FR" sz="1200" dirty="0" smtClean="0"/>
              <a:t>iltre de Sobel</a:t>
            </a:r>
            <a:endParaRPr lang="fr-FR" sz="1200" dirty="0"/>
          </a:p>
        </p:txBody>
      </p:sp>
      <p:sp>
        <p:nvSpPr>
          <p:cNvPr id="2749" name="Google Shape;2749;p35"/>
          <p:cNvSpPr txBox="1">
            <a:spLocks noGrp="1"/>
          </p:cNvSpPr>
          <p:nvPr>
            <p:ph type="title" idx="6"/>
          </p:nvPr>
        </p:nvSpPr>
        <p:spPr>
          <a:xfrm>
            <a:off x="3471150" y="1269910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50" name="Google Shape;2750;p35"/>
          <p:cNvSpPr txBox="1">
            <a:spLocks noGrp="1"/>
          </p:cNvSpPr>
          <p:nvPr>
            <p:ph type="title" idx="7"/>
          </p:nvPr>
        </p:nvSpPr>
        <p:spPr>
          <a:xfrm>
            <a:off x="6149850" y="1907083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 de Validation</a:t>
            </a:r>
            <a:endParaRPr dirty="0"/>
          </a:p>
        </p:txBody>
      </p:sp>
      <p:sp>
        <p:nvSpPr>
          <p:cNvPr id="2751" name="Google Shape;2751;p35"/>
          <p:cNvSpPr txBox="1">
            <a:spLocks noGrp="1"/>
          </p:cNvSpPr>
          <p:nvPr>
            <p:ph type="subTitle" idx="8"/>
          </p:nvPr>
        </p:nvSpPr>
        <p:spPr>
          <a:xfrm>
            <a:off x="6149850" y="2315682"/>
            <a:ext cx="2201700" cy="6335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smtClean="0"/>
              <a:t>Explication du plan de validation proposé pour le sujet choisi</a:t>
            </a:r>
            <a:endParaRPr sz="1200" dirty="0"/>
          </a:p>
        </p:txBody>
      </p:sp>
      <p:sp>
        <p:nvSpPr>
          <p:cNvPr id="2752" name="Google Shape;2752;p35"/>
          <p:cNvSpPr txBox="1">
            <a:spLocks noGrp="1"/>
          </p:cNvSpPr>
          <p:nvPr>
            <p:ph type="title" idx="9"/>
          </p:nvPr>
        </p:nvSpPr>
        <p:spPr>
          <a:xfrm>
            <a:off x="6149850" y="1269910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753" name="Google Shape;2753;p35"/>
          <p:cNvSpPr txBox="1">
            <a:spLocks noGrp="1"/>
          </p:cNvSpPr>
          <p:nvPr>
            <p:ph type="title" idx="13"/>
          </p:nvPr>
        </p:nvSpPr>
        <p:spPr>
          <a:xfrm>
            <a:off x="776550" y="3676034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Résultats</a:t>
            </a:r>
            <a:endParaRPr dirty="0"/>
          </a:p>
        </p:txBody>
      </p:sp>
      <p:sp>
        <p:nvSpPr>
          <p:cNvPr id="2754" name="Google Shape;2754;p35"/>
          <p:cNvSpPr txBox="1">
            <a:spLocks noGrp="1"/>
          </p:cNvSpPr>
          <p:nvPr>
            <p:ph type="subTitle" idx="14"/>
          </p:nvPr>
        </p:nvSpPr>
        <p:spPr>
          <a:xfrm>
            <a:off x="776550" y="4084633"/>
            <a:ext cx="2233500" cy="6536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smtClean="0"/>
              <a:t>P</a:t>
            </a:r>
            <a:r>
              <a:rPr lang="en" sz="1200" dirty="0" smtClean="0"/>
              <a:t>résentation des résultats de simulation et d’implémentation de la solution</a:t>
            </a:r>
            <a:endParaRPr sz="1200" dirty="0"/>
          </a:p>
        </p:txBody>
      </p:sp>
      <p:sp>
        <p:nvSpPr>
          <p:cNvPr id="2755" name="Google Shape;2755;p35"/>
          <p:cNvSpPr txBox="1">
            <a:spLocks noGrp="1"/>
          </p:cNvSpPr>
          <p:nvPr>
            <p:ph type="title" idx="15"/>
          </p:nvPr>
        </p:nvSpPr>
        <p:spPr>
          <a:xfrm>
            <a:off x="776550" y="3038830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56" name="Google Shape;2756;p35"/>
          <p:cNvSpPr txBox="1">
            <a:spLocks noGrp="1"/>
          </p:cNvSpPr>
          <p:nvPr>
            <p:ph type="title" idx="16"/>
          </p:nvPr>
        </p:nvSpPr>
        <p:spPr>
          <a:xfrm>
            <a:off x="3471150" y="3676034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Retour xp</a:t>
            </a:r>
            <a:endParaRPr dirty="0"/>
          </a:p>
        </p:txBody>
      </p:sp>
      <p:sp>
        <p:nvSpPr>
          <p:cNvPr id="2757" name="Google Shape;2757;p35"/>
          <p:cNvSpPr txBox="1">
            <a:spLocks noGrp="1"/>
          </p:cNvSpPr>
          <p:nvPr>
            <p:ph type="subTitle" idx="17"/>
          </p:nvPr>
        </p:nvSpPr>
        <p:spPr>
          <a:xfrm>
            <a:off x="3471150" y="4084633"/>
            <a:ext cx="2201700" cy="6536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Retour d’expérience du dernier projet et de la formation</a:t>
            </a:r>
            <a:endParaRPr sz="1200" dirty="0"/>
          </a:p>
        </p:txBody>
      </p:sp>
      <p:sp>
        <p:nvSpPr>
          <p:cNvPr id="2758" name="Google Shape;2758;p35"/>
          <p:cNvSpPr txBox="1">
            <a:spLocks noGrp="1"/>
          </p:cNvSpPr>
          <p:nvPr>
            <p:ph type="title" idx="18"/>
          </p:nvPr>
        </p:nvSpPr>
        <p:spPr>
          <a:xfrm>
            <a:off x="3471150" y="3038830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59" name="Google Shape;2759;p35"/>
          <p:cNvSpPr txBox="1">
            <a:spLocks noGrp="1"/>
          </p:cNvSpPr>
          <p:nvPr>
            <p:ph type="title" idx="19"/>
          </p:nvPr>
        </p:nvSpPr>
        <p:spPr>
          <a:xfrm>
            <a:off x="6149850" y="3676034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Question</a:t>
            </a:r>
            <a:r>
              <a:rPr lang="en" sz="1200" dirty="0" smtClean="0"/>
              <a:t>(</a:t>
            </a:r>
            <a:r>
              <a:rPr lang="fr-FR" sz="1200" dirty="0" smtClean="0"/>
              <a:t>s) </a:t>
            </a:r>
            <a:r>
              <a:rPr lang="fr-FR" sz="1400" dirty="0"/>
              <a:t>-</a:t>
            </a:r>
            <a:r>
              <a:rPr lang="fr-FR" sz="1400" dirty="0" smtClean="0"/>
              <a:t> </a:t>
            </a:r>
            <a:r>
              <a:rPr lang="fr-FR" sz="1400" i="1" dirty="0" smtClean="0"/>
              <a:t>10min</a:t>
            </a:r>
            <a:endParaRPr sz="1200" i="1" dirty="0"/>
          </a:p>
        </p:txBody>
      </p:sp>
      <p:sp>
        <p:nvSpPr>
          <p:cNvPr id="2760" name="Google Shape;2760;p35"/>
          <p:cNvSpPr txBox="1">
            <a:spLocks noGrp="1"/>
          </p:cNvSpPr>
          <p:nvPr>
            <p:ph type="subTitle" idx="20"/>
          </p:nvPr>
        </p:nvSpPr>
        <p:spPr>
          <a:xfrm>
            <a:off x="6149850" y="4084632"/>
            <a:ext cx="2201700" cy="5923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smtClean="0"/>
              <a:t>À</a:t>
            </a:r>
            <a:r>
              <a:rPr lang="en" sz="1200" dirty="0" smtClean="0"/>
              <a:t> vous de jouer …</a:t>
            </a:r>
            <a:endParaRPr sz="1200" dirty="0"/>
          </a:p>
        </p:txBody>
      </p:sp>
      <p:sp>
        <p:nvSpPr>
          <p:cNvPr id="2761" name="Google Shape;2761;p35"/>
          <p:cNvSpPr txBox="1">
            <a:spLocks noGrp="1"/>
          </p:cNvSpPr>
          <p:nvPr>
            <p:ph type="title" idx="21"/>
          </p:nvPr>
        </p:nvSpPr>
        <p:spPr>
          <a:xfrm>
            <a:off x="6149850" y="3038830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2762" name="Google Shape;2762;p35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63" name="Google Shape;2763;p3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1"/>
          <p:cNvSpPr/>
          <p:nvPr/>
        </p:nvSpPr>
        <p:spPr>
          <a:xfrm>
            <a:off x="3110132" y="1262810"/>
            <a:ext cx="3192718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filtre </a:t>
            </a:r>
            <a:r>
              <a:rPr lang="en" dirty="0" smtClean="0">
                <a:solidFill>
                  <a:schemeClr val="accent2"/>
                </a:solidFill>
              </a:rPr>
              <a:t>Gauss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3110132" y="1325798"/>
            <a:ext cx="3192718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600" dirty="0" smtClean="0"/>
              <a:t>Simulation entrée / Sortie</a:t>
            </a:r>
            <a:endParaRPr lang="fr-FR" sz="1600" dirty="0"/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3300153" y="4052341"/>
            <a:ext cx="2804452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 smtClean="0"/>
              <a:t>Sortie avec SW      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001" y="1775248"/>
            <a:ext cx="6500422" cy="266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8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1"/>
          <p:cNvSpPr/>
          <p:nvPr/>
        </p:nvSpPr>
        <p:spPr>
          <a:xfrm>
            <a:off x="1704109" y="1208251"/>
            <a:ext cx="22656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Filtre </a:t>
            </a:r>
            <a:r>
              <a:rPr lang="en" dirty="0" smtClean="0">
                <a:solidFill>
                  <a:schemeClr val="accent2"/>
                </a:solidFill>
              </a:rPr>
              <a:t>Sobel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1704109" y="1271239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Synoptique</a:t>
            </a:r>
            <a:endParaRPr dirty="0"/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8" name="Connecteur droit avec flèche 47"/>
          <p:cNvCxnSpPr/>
          <p:nvPr/>
        </p:nvCxnSpPr>
        <p:spPr>
          <a:xfrm>
            <a:off x="1417639" y="2269377"/>
            <a:ext cx="3075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51568" y="1886279"/>
            <a:ext cx="966071" cy="6790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/>
          <p:cNvSpPr txBox="1"/>
          <p:nvPr/>
        </p:nvSpPr>
        <p:spPr>
          <a:xfrm>
            <a:off x="451567" y="1900386"/>
            <a:ext cx="966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Image d’entrée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20834" y="2032255"/>
            <a:ext cx="824891" cy="468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Sliding </a:t>
            </a:r>
          </a:p>
          <a:p>
            <a:pPr algn="ctr"/>
            <a:r>
              <a:rPr lang="fr-FR" dirty="0" smtClean="0"/>
              <a:t>Window </a:t>
            </a:r>
            <a:endParaRPr lang="fr-FR" dirty="0"/>
          </a:p>
        </p:txBody>
      </p:sp>
      <p:sp>
        <p:nvSpPr>
          <p:cNvPr id="53" name="Rectangle 52"/>
          <p:cNvSpPr/>
          <p:nvPr/>
        </p:nvSpPr>
        <p:spPr>
          <a:xfrm>
            <a:off x="4021294" y="1888970"/>
            <a:ext cx="1004229" cy="67638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024142" y="1900386"/>
            <a:ext cx="1001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Image de sortie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871064" y="2032255"/>
            <a:ext cx="824891" cy="468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Filtre</a:t>
            </a:r>
          </a:p>
          <a:p>
            <a:pPr algn="ctr"/>
            <a:r>
              <a:rPr lang="fr-FR" dirty="0" smtClean="0"/>
              <a:t>Sobel</a:t>
            </a:r>
            <a:endParaRPr lang="fr-FR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2545725" y="2295105"/>
            <a:ext cx="3075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3701093" y="2295105"/>
            <a:ext cx="3075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395" y="3011646"/>
            <a:ext cx="6944750" cy="89049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395" y="3961289"/>
            <a:ext cx="6927334" cy="1017583"/>
          </a:xfrm>
          <a:prstGeom prst="rect">
            <a:avLst/>
          </a:prstGeom>
        </p:spPr>
      </p:pic>
      <p:sp>
        <p:nvSpPr>
          <p:cNvPr id="44" name="Google Shape;3012;p41"/>
          <p:cNvSpPr/>
          <p:nvPr/>
        </p:nvSpPr>
        <p:spPr>
          <a:xfrm>
            <a:off x="95600" y="3398321"/>
            <a:ext cx="1235000" cy="6489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95600" y="3461308"/>
            <a:ext cx="1235000" cy="4999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Code </a:t>
            </a:r>
            <a:br>
              <a:rPr lang="en" dirty="0" smtClean="0"/>
            </a:br>
            <a:r>
              <a:rPr lang="en" dirty="0" smtClean="0"/>
              <a:t>VHDL</a:t>
            </a:r>
            <a:endParaRPr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363" y="1726236"/>
            <a:ext cx="1934034" cy="120877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9237" y="1730037"/>
            <a:ext cx="1925265" cy="121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6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1"/>
          <p:cNvSpPr/>
          <p:nvPr/>
        </p:nvSpPr>
        <p:spPr>
          <a:xfrm>
            <a:off x="3017663" y="1258875"/>
            <a:ext cx="3192718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filtre </a:t>
            </a:r>
            <a:r>
              <a:rPr lang="en" dirty="0" smtClean="0">
                <a:solidFill>
                  <a:schemeClr val="accent2"/>
                </a:solidFill>
              </a:rPr>
              <a:t>Sobel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3017663" y="1321863"/>
            <a:ext cx="3192718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600" dirty="0" smtClean="0"/>
              <a:t>Simulation Sobel en H</a:t>
            </a:r>
            <a:endParaRPr lang="fr-FR" sz="1600" dirty="0"/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36" y="1805550"/>
            <a:ext cx="6399629" cy="26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9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1"/>
          <p:cNvSpPr/>
          <p:nvPr/>
        </p:nvSpPr>
        <p:spPr>
          <a:xfrm>
            <a:off x="3017663" y="1258875"/>
            <a:ext cx="3192718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filtre </a:t>
            </a:r>
            <a:r>
              <a:rPr lang="en" dirty="0" smtClean="0">
                <a:solidFill>
                  <a:schemeClr val="accent2"/>
                </a:solidFill>
              </a:rPr>
              <a:t>Sobel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3017663" y="1321863"/>
            <a:ext cx="3192718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600" dirty="0" smtClean="0"/>
              <a:t>Simulation Sobel en V</a:t>
            </a:r>
            <a:endParaRPr lang="fr-FR" sz="1600" dirty="0"/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40" y="1805550"/>
            <a:ext cx="6360963" cy="25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3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1"/>
          <p:cNvSpPr/>
          <p:nvPr/>
        </p:nvSpPr>
        <p:spPr>
          <a:xfrm>
            <a:off x="3017663" y="1258875"/>
            <a:ext cx="3192718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filtre </a:t>
            </a:r>
            <a:r>
              <a:rPr lang="en" dirty="0" smtClean="0">
                <a:solidFill>
                  <a:schemeClr val="accent2"/>
                </a:solidFill>
              </a:rPr>
              <a:t>Sobel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3017663" y="1321863"/>
            <a:ext cx="3192718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600" dirty="0" smtClean="0"/>
              <a:t>Simulation Sobel en H et en V</a:t>
            </a:r>
            <a:endParaRPr lang="fr-FR" sz="1600" dirty="0"/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508" y="1805550"/>
            <a:ext cx="6383143" cy="262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0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1"/>
          <p:cNvSpPr/>
          <p:nvPr/>
        </p:nvSpPr>
        <p:spPr>
          <a:xfrm>
            <a:off x="862729" y="1593384"/>
            <a:ext cx="302544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filtre </a:t>
            </a:r>
            <a:r>
              <a:rPr lang="en" dirty="0" smtClean="0">
                <a:solidFill>
                  <a:schemeClr val="accent2"/>
                </a:solidFill>
              </a:rPr>
              <a:t>Sobel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862729" y="1656372"/>
            <a:ext cx="302544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600" dirty="0" smtClean="0"/>
              <a:t>Code VHDL</a:t>
            </a:r>
            <a:endParaRPr lang="fr-FR" sz="1600" dirty="0"/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29" y="2134283"/>
            <a:ext cx="3025440" cy="1032000"/>
          </a:xfrm>
          <a:prstGeom prst="rect">
            <a:avLst/>
          </a:prstGeom>
        </p:spPr>
      </p:pic>
      <p:cxnSp>
        <p:nvCxnSpPr>
          <p:cNvPr id="30" name="Connecteur droit avec flèche 29"/>
          <p:cNvCxnSpPr/>
          <p:nvPr/>
        </p:nvCxnSpPr>
        <p:spPr>
          <a:xfrm>
            <a:off x="5872552" y="2488785"/>
            <a:ext cx="3075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906481" y="2192586"/>
            <a:ext cx="966071" cy="59888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4906480" y="2206692"/>
            <a:ext cx="966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Filtre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212826" y="2338562"/>
            <a:ext cx="969611" cy="1169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Gradient</a:t>
            </a:r>
            <a:endParaRPr lang="fr-FR" dirty="0"/>
          </a:p>
        </p:txBody>
      </p:sp>
      <p:sp>
        <p:nvSpPr>
          <p:cNvPr id="36" name="Rectangle 35"/>
          <p:cNvSpPr/>
          <p:nvPr/>
        </p:nvSpPr>
        <p:spPr>
          <a:xfrm>
            <a:off x="7522711" y="2687528"/>
            <a:ext cx="824891" cy="468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Seuil</a:t>
            </a:r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7182437" y="2907900"/>
            <a:ext cx="3075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7935156" y="2411534"/>
            <a:ext cx="4807" cy="2759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>
            <a:off x="5872552" y="3292190"/>
            <a:ext cx="3075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906481" y="2909093"/>
            <a:ext cx="966071" cy="59888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4906480" y="2923199"/>
            <a:ext cx="966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Filtre</a:t>
            </a:r>
          </a:p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V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2" name="Google Shape;3012;p41"/>
          <p:cNvSpPr/>
          <p:nvPr/>
        </p:nvSpPr>
        <p:spPr>
          <a:xfrm>
            <a:off x="5069983" y="1563659"/>
            <a:ext cx="302544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5069983" y="1626647"/>
            <a:ext cx="302544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600" dirty="0" smtClean="0"/>
              <a:t>Synoptique</a:t>
            </a:r>
            <a:endParaRPr lang="fr-FR" sz="1600" dirty="0"/>
          </a:p>
        </p:txBody>
      </p:sp>
      <p:sp>
        <p:nvSpPr>
          <p:cNvPr id="45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7545835" y="2134283"/>
            <a:ext cx="778641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 smtClean="0"/>
              <a:t>Seuil    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715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1"/>
          <p:cNvSpPr/>
          <p:nvPr/>
        </p:nvSpPr>
        <p:spPr>
          <a:xfrm>
            <a:off x="3017663" y="1258875"/>
            <a:ext cx="3192718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filtre </a:t>
            </a:r>
            <a:r>
              <a:rPr lang="en" dirty="0" smtClean="0">
                <a:solidFill>
                  <a:schemeClr val="accent2"/>
                </a:solidFill>
              </a:rPr>
              <a:t>Sobel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3017663" y="1321863"/>
            <a:ext cx="3192718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600" dirty="0" smtClean="0"/>
              <a:t>Simulation Sobel</a:t>
            </a:r>
            <a:endParaRPr lang="fr-FR" sz="1600" dirty="0"/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883" y="1782763"/>
            <a:ext cx="6482081" cy="265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7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1"/>
          <p:cNvSpPr/>
          <p:nvPr/>
        </p:nvSpPr>
        <p:spPr>
          <a:xfrm>
            <a:off x="3017663" y="1143947"/>
            <a:ext cx="3192718" cy="5148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filtre </a:t>
            </a:r>
            <a:r>
              <a:rPr lang="en" dirty="0" smtClean="0">
                <a:solidFill>
                  <a:schemeClr val="accent2"/>
                </a:solidFill>
              </a:rPr>
              <a:t>Sobel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3017663" y="1258875"/>
            <a:ext cx="3192718" cy="3368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600" dirty="0" smtClean="0"/>
              <a:t>Simulation Sobel</a:t>
            </a:r>
            <a:br>
              <a:rPr lang="fr-FR" sz="1600" dirty="0" smtClean="0"/>
            </a:br>
            <a:r>
              <a:rPr lang="fr-FR" sz="1600" dirty="0" smtClean="0"/>
              <a:t>seuil : 850</a:t>
            </a:r>
            <a:endParaRPr lang="fr-FR" sz="1600" dirty="0"/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97" y="1805550"/>
            <a:ext cx="3057046" cy="259254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943" y="1805550"/>
            <a:ext cx="3051560" cy="259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7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97" y="1805550"/>
            <a:ext cx="3051560" cy="2592542"/>
          </a:xfrm>
          <a:prstGeom prst="rect">
            <a:avLst/>
          </a:prstGeom>
        </p:spPr>
      </p:pic>
      <p:sp>
        <p:nvSpPr>
          <p:cNvPr id="3012" name="Google Shape;3012;p41"/>
          <p:cNvSpPr/>
          <p:nvPr/>
        </p:nvSpPr>
        <p:spPr>
          <a:xfrm>
            <a:off x="3017663" y="1143948"/>
            <a:ext cx="3192718" cy="5148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filtre </a:t>
            </a:r>
            <a:r>
              <a:rPr lang="en" dirty="0" smtClean="0">
                <a:solidFill>
                  <a:schemeClr val="accent2"/>
                </a:solidFill>
              </a:rPr>
              <a:t>Sobel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3017663" y="1258874"/>
            <a:ext cx="3192718" cy="3368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600" dirty="0" smtClean="0"/>
              <a:t>Simulation Sobel </a:t>
            </a:r>
            <a:br>
              <a:rPr lang="fr-FR" sz="1600" dirty="0" smtClean="0"/>
            </a:br>
            <a:r>
              <a:rPr lang="fr-FR" sz="1600" dirty="0" smtClean="0"/>
              <a:t>seuil : 850 / 650</a:t>
            </a:r>
            <a:endParaRPr lang="fr-FR" sz="1600" dirty="0"/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886" y="1805550"/>
            <a:ext cx="3051559" cy="259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2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41"/>
          <p:cNvSpPr/>
          <p:nvPr/>
        </p:nvSpPr>
        <p:spPr>
          <a:xfrm>
            <a:off x="1534367" y="1263224"/>
            <a:ext cx="2401904" cy="33688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Synthèse</a:t>
            </a:r>
            <a:r>
              <a:rPr lang="en" dirty="0" smtClean="0"/>
              <a:t> </a:t>
            </a:r>
            <a:r>
              <a:rPr lang="en" dirty="0" smtClean="0">
                <a:solidFill>
                  <a:schemeClr val="accent2"/>
                </a:solidFill>
              </a:rPr>
              <a:t>Gauss vs S</a:t>
            </a:r>
            <a:r>
              <a:rPr lang="en" dirty="0" smtClean="0">
                <a:solidFill>
                  <a:schemeClr val="accent2"/>
                </a:solidFill>
              </a:rPr>
              <a:t>obel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1534367" y="1263224"/>
            <a:ext cx="2401904" cy="3368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600" dirty="0" smtClean="0"/>
              <a:t>Filtre de Gauss</a:t>
            </a:r>
            <a:endParaRPr lang="fr-FR" sz="1600" dirty="0"/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7324924" y="4412440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Google Shape;3012;p41"/>
          <p:cNvSpPr/>
          <p:nvPr/>
        </p:nvSpPr>
        <p:spPr>
          <a:xfrm>
            <a:off x="5566160" y="1267335"/>
            <a:ext cx="2401904" cy="33688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5566160" y="1267335"/>
            <a:ext cx="2401904" cy="3368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600" dirty="0" smtClean="0"/>
              <a:t>Filtre de Sobel</a:t>
            </a:r>
            <a:endParaRPr lang="fr-FR" sz="16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25" y="1778680"/>
            <a:ext cx="3522835" cy="16353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457" y="1778680"/>
            <a:ext cx="1147303" cy="163538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199" y="1778680"/>
            <a:ext cx="3529370" cy="161993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912" y="1778679"/>
            <a:ext cx="1147988" cy="161993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037" y="3457409"/>
            <a:ext cx="3538017" cy="78439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4199" y="3457409"/>
            <a:ext cx="3540135" cy="784391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309558" y="4353866"/>
            <a:ext cx="5973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Même architecture entre le projet VGA et le projet de détection de point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34366" y="4611046"/>
            <a:ext cx="61190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sym typeface="Wingdings" panose="05000000000000000000" pitchFamily="2" charset="2"/>
              </a:rPr>
              <a:t> Le projet est donc totalement </a:t>
            </a:r>
            <a:r>
              <a:rPr lang="fr-FR" sz="12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implémentable</a:t>
            </a:r>
            <a:r>
              <a:rPr lang="fr-FR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FR" sz="1200" dirty="0">
                <a:solidFill>
                  <a:schemeClr val="bg1"/>
                </a:solidFill>
                <a:sym typeface="Wingdings" panose="05000000000000000000" pitchFamily="2" charset="2"/>
              </a:rPr>
              <a:t>sur Carte en y ajoutant la norme VGA</a:t>
            </a:r>
            <a:endParaRPr lang="fr-F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2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38"/>
          <p:cNvSpPr/>
          <p:nvPr/>
        </p:nvSpPr>
        <p:spPr>
          <a:xfrm>
            <a:off x="1453350" y="3393677"/>
            <a:ext cx="6237300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38"/>
          <p:cNvSpPr txBox="1">
            <a:spLocks noGrp="1"/>
          </p:cNvSpPr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Sujet </a:t>
            </a:r>
            <a:r>
              <a:rPr lang="en" dirty="0" smtClean="0">
                <a:solidFill>
                  <a:schemeClr val="accent2"/>
                </a:solidFill>
              </a:rPr>
              <a:t>Choisi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884" name="Google Shape;2884;p38"/>
          <p:cNvSpPr txBox="1">
            <a:spLocks noGrp="1"/>
          </p:cNvSpPr>
          <p:nvPr>
            <p:ph type="subTitle" idx="1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Détection de points d’intérêt ou pyramide de résolution</a:t>
            </a:r>
            <a:r>
              <a:rPr lang="fr-FR" dirty="0" smtClean="0"/>
              <a:t>s</a:t>
            </a:r>
            <a:endParaRPr dirty="0"/>
          </a:p>
        </p:txBody>
      </p:sp>
      <p:sp>
        <p:nvSpPr>
          <p:cNvPr id="2885" name="Google Shape;2885;p38"/>
          <p:cNvSpPr txBox="1">
            <a:spLocks noGrp="1"/>
          </p:cNvSpPr>
          <p:nvPr>
            <p:ph type="title" idx="2"/>
          </p:nvPr>
        </p:nvSpPr>
        <p:spPr>
          <a:xfrm>
            <a:off x="3132450" y="1484973"/>
            <a:ext cx="28791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886" name="Google Shape;2886;p38"/>
          <p:cNvGrpSpPr/>
          <p:nvPr/>
        </p:nvGrpSpPr>
        <p:grpSpPr>
          <a:xfrm rot="-5400000">
            <a:off x="2746096" y="55862"/>
            <a:ext cx="1823016" cy="296643"/>
            <a:chOff x="7857346" y="3902355"/>
            <a:chExt cx="1823016" cy="296643"/>
          </a:xfrm>
        </p:grpSpPr>
        <p:sp>
          <p:nvSpPr>
            <p:cNvPr id="2887" name="Google Shape;2887;p3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3" name="Google Shape;2893;p38"/>
          <p:cNvGrpSpPr/>
          <p:nvPr/>
        </p:nvGrpSpPr>
        <p:grpSpPr>
          <a:xfrm rot="5400000">
            <a:off x="1639375" y="1028400"/>
            <a:ext cx="98902" cy="553090"/>
            <a:chOff x="4898850" y="4820550"/>
            <a:chExt cx="98902" cy="553090"/>
          </a:xfrm>
        </p:grpSpPr>
        <p:sp>
          <p:nvSpPr>
            <p:cNvPr id="2894" name="Google Shape;2894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9" name="Google Shape;2899;p38"/>
          <p:cNvGrpSpPr/>
          <p:nvPr/>
        </p:nvGrpSpPr>
        <p:grpSpPr>
          <a:xfrm>
            <a:off x="1609176" y="4434219"/>
            <a:ext cx="1252897" cy="51000"/>
            <a:chOff x="2915381" y="4104819"/>
            <a:chExt cx="1252897" cy="51000"/>
          </a:xfrm>
        </p:grpSpPr>
        <p:sp>
          <p:nvSpPr>
            <p:cNvPr id="2900" name="Google Shape;2900;p3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4" name="Google Shape;2914;p38"/>
          <p:cNvGrpSpPr/>
          <p:nvPr/>
        </p:nvGrpSpPr>
        <p:grpSpPr>
          <a:xfrm>
            <a:off x="5495767" y="691791"/>
            <a:ext cx="1105976" cy="133969"/>
            <a:chOff x="8183182" y="663852"/>
            <a:chExt cx="1475028" cy="178673"/>
          </a:xfrm>
        </p:grpSpPr>
        <p:grpSp>
          <p:nvGrpSpPr>
            <p:cNvPr id="2915" name="Google Shape;2915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16" name="Google Shape;2916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6" name="Google Shape;2926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27" name="Google Shape;2927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37" name="Google Shape;2937;p38"/>
          <p:cNvGrpSpPr/>
          <p:nvPr/>
        </p:nvGrpSpPr>
        <p:grpSpPr>
          <a:xfrm rot="5400000">
            <a:off x="5968600" y="4273462"/>
            <a:ext cx="98902" cy="553090"/>
            <a:chOff x="4898850" y="4820550"/>
            <a:chExt cx="98902" cy="553090"/>
          </a:xfrm>
        </p:grpSpPr>
        <p:sp>
          <p:nvSpPr>
            <p:cNvPr id="2938" name="Google Shape;2938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Synthèse</a:t>
            </a:r>
            <a:r>
              <a:rPr lang="en" dirty="0" smtClean="0"/>
              <a:t> </a:t>
            </a:r>
            <a:r>
              <a:rPr lang="en" dirty="0" smtClean="0">
                <a:solidFill>
                  <a:schemeClr val="accent2"/>
                </a:solidFill>
              </a:rPr>
              <a:t>Gauss vs S</a:t>
            </a:r>
            <a:r>
              <a:rPr lang="en" dirty="0" smtClean="0">
                <a:solidFill>
                  <a:schemeClr val="accent2"/>
                </a:solidFill>
              </a:rPr>
              <a:t>obel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7324924" y="4412440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93" y="1509707"/>
            <a:ext cx="7695707" cy="25219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2" name="Rectangle 41"/>
          <p:cNvSpPr/>
          <p:nvPr/>
        </p:nvSpPr>
        <p:spPr>
          <a:xfrm>
            <a:off x="4490846" y="2990607"/>
            <a:ext cx="829300" cy="44254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1231429" y="4299470"/>
            <a:ext cx="61190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FR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Possibilité de remplacer le filtre de Gauss par le filtre de Sobel </a:t>
            </a:r>
            <a:endParaRPr lang="fr-F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05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38"/>
          <p:cNvSpPr/>
          <p:nvPr/>
        </p:nvSpPr>
        <p:spPr>
          <a:xfrm>
            <a:off x="1453350" y="3393677"/>
            <a:ext cx="6237300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38"/>
          <p:cNvSpPr txBox="1">
            <a:spLocks noGrp="1"/>
          </p:cNvSpPr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Retour </a:t>
            </a:r>
            <a:r>
              <a:rPr lang="en" dirty="0" smtClean="0">
                <a:solidFill>
                  <a:schemeClr val="accent2"/>
                </a:solidFill>
              </a:rPr>
              <a:t>d’expérience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884" name="Google Shape;2884;p38"/>
          <p:cNvSpPr txBox="1">
            <a:spLocks noGrp="1"/>
          </p:cNvSpPr>
          <p:nvPr>
            <p:ph type="subTitle" idx="1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Retour d’expérience sur la formation</a:t>
            </a:r>
            <a:endParaRPr dirty="0"/>
          </a:p>
        </p:txBody>
      </p:sp>
      <p:sp>
        <p:nvSpPr>
          <p:cNvPr id="2885" name="Google Shape;2885;p38"/>
          <p:cNvSpPr txBox="1">
            <a:spLocks noGrp="1"/>
          </p:cNvSpPr>
          <p:nvPr>
            <p:ph type="title" idx="2"/>
          </p:nvPr>
        </p:nvSpPr>
        <p:spPr>
          <a:xfrm>
            <a:off x="3132450" y="1484973"/>
            <a:ext cx="28791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grpSp>
        <p:nvGrpSpPr>
          <p:cNvPr id="2886" name="Google Shape;2886;p38"/>
          <p:cNvGrpSpPr/>
          <p:nvPr/>
        </p:nvGrpSpPr>
        <p:grpSpPr>
          <a:xfrm rot="-5400000">
            <a:off x="2746096" y="55862"/>
            <a:ext cx="1823016" cy="296643"/>
            <a:chOff x="7857346" y="3902355"/>
            <a:chExt cx="1823016" cy="296643"/>
          </a:xfrm>
        </p:grpSpPr>
        <p:sp>
          <p:nvSpPr>
            <p:cNvPr id="2887" name="Google Shape;2887;p3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3" name="Google Shape;2893;p38"/>
          <p:cNvGrpSpPr/>
          <p:nvPr/>
        </p:nvGrpSpPr>
        <p:grpSpPr>
          <a:xfrm rot="5400000">
            <a:off x="1639375" y="1028400"/>
            <a:ext cx="98902" cy="553090"/>
            <a:chOff x="4898850" y="4820550"/>
            <a:chExt cx="98902" cy="553090"/>
          </a:xfrm>
        </p:grpSpPr>
        <p:sp>
          <p:nvSpPr>
            <p:cNvPr id="2894" name="Google Shape;2894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9" name="Google Shape;2899;p38"/>
          <p:cNvGrpSpPr/>
          <p:nvPr/>
        </p:nvGrpSpPr>
        <p:grpSpPr>
          <a:xfrm>
            <a:off x="1609176" y="4434219"/>
            <a:ext cx="1252897" cy="51000"/>
            <a:chOff x="2915381" y="4104819"/>
            <a:chExt cx="1252897" cy="51000"/>
          </a:xfrm>
        </p:grpSpPr>
        <p:sp>
          <p:nvSpPr>
            <p:cNvPr id="2900" name="Google Shape;2900;p3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4" name="Google Shape;2914;p38"/>
          <p:cNvGrpSpPr/>
          <p:nvPr/>
        </p:nvGrpSpPr>
        <p:grpSpPr>
          <a:xfrm>
            <a:off x="5495767" y="691791"/>
            <a:ext cx="1105976" cy="133969"/>
            <a:chOff x="8183182" y="663852"/>
            <a:chExt cx="1475028" cy="178673"/>
          </a:xfrm>
        </p:grpSpPr>
        <p:grpSp>
          <p:nvGrpSpPr>
            <p:cNvPr id="2915" name="Google Shape;2915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16" name="Google Shape;2916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6" name="Google Shape;2926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27" name="Google Shape;2927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37" name="Google Shape;2937;p38"/>
          <p:cNvGrpSpPr/>
          <p:nvPr/>
        </p:nvGrpSpPr>
        <p:grpSpPr>
          <a:xfrm rot="5400000">
            <a:off x="5968600" y="4273462"/>
            <a:ext cx="98902" cy="553090"/>
            <a:chOff x="4898850" y="4820550"/>
            <a:chExt cx="98902" cy="553090"/>
          </a:xfrm>
        </p:grpSpPr>
        <p:sp>
          <p:nvSpPr>
            <p:cNvPr id="2938" name="Google Shape;2938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224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p52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2"/>
                </a:solidFill>
              </a:rPr>
              <a:t>Déroulement de la </a:t>
            </a:r>
            <a:r>
              <a:rPr lang="en" dirty="0" smtClean="0"/>
              <a:t>formation</a:t>
            </a:r>
            <a:endParaRPr dirty="0"/>
          </a:p>
        </p:txBody>
      </p:sp>
      <p:sp>
        <p:nvSpPr>
          <p:cNvPr id="3641" name="Google Shape;3641;p52"/>
          <p:cNvSpPr/>
          <p:nvPr/>
        </p:nvSpPr>
        <p:spPr>
          <a:xfrm>
            <a:off x="4406249" y="2840549"/>
            <a:ext cx="331500" cy="3315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2" name="Google Shape;3642;p52"/>
          <p:cNvGrpSpPr/>
          <p:nvPr/>
        </p:nvGrpSpPr>
        <p:grpSpPr>
          <a:xfrm>
            <a:off x="5145748" y="3337799"/>
            <a:ext cx="1793701" cy="1510599"/>
            <a:chOff x="5156173" y="3483123"/>
            <a:chExt cx="1793701" cy="1510599"/>
          </a:xfrm>
        </p:grpSpPr>
        <p:sp>
          <p:nvSpPr>
            <p:cNvPr id="3643" name="Google Shape;3643;p52"/>
            <p:cNvSpPr/>
            <p:nvPr/>
          </p:nvSpPr>
          <p:spPr>
            <a:xfrm>
              <a:off x="5156174" y="3483123"/>
              <a:ext cx="17937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 smtClean="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Projet VGA</a:t>
              </a:r>
              <a:endParaRPr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644" name="Google Shape;3644;p52"/>
            <p:cNvSpPr txBox="1"/>
            <p:nvPr/>
          </p:nvSpPr>
          <p:spPr>
            <a:xfrm>
              <a:off x="5156173" y="3942122"/>
              <a:ext cx="1793700" cy="105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Utilisation de la norme VGA pour affichier un Damier utilisant un filtre Gaussien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3645" name="Google Shape;3645;p52"/>
          <p:cNvGrpSpPr/>
          <p:nvPr/>
        </p:nvGrpSpPr>
        <p:grpSpPr>
          <a:xfrm>
            <a:off x="2193823" y="3331741"/>
            <a:ext cx="1793701" cy="920700"/>
            <a:chOff x="2194123" y="3483123"/>
            <a:chExt cx="1793701" cy="920700"/>
          </a:xfrm>
        </p:grpSpPr>
        <p:sp>
          <p:nvSpPr>
            <p:cNvPr id="3646" name="Google Shape;3646;p52"/>
            <p:cNvSpPr/>
            <p:nvPr/>
          </p:nvSpPr>
          <p:spPr>
            <a:xfrm>
              <a:off x="2194124" y="3483123"/>
              <a:ext cx="17937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 smtClean="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Logique FPGA</a:t>
              </a:r>
              <a:endParaRPr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647" name="Google Shape;3647;p52"/>
            <p:cNvSpPr txBox="1"/>
            <p:nvPr/>
          </p:nvSpPr>
          <p:spPr>
            <a:xfrm>
              <a:off x="2194123" y="3942123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Développement d’un système FPGA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3648" name="Google Shape;3648;p52"/>
          <p:cNvGrpSpPr/>
          <p:nvPr/>
        </p:nvGrpSpPr>
        <p:grpSpPr>
          <a:xfrm>
            <a:off x="713098" y="1604423"/>
            <a:ext cx="1793701" cy="914676"/>
            <a:chOff x="713098" y="1604423"/>
            <a:chExt cx="1793701" cy="914676"/>
          </a:xfrm>
        </p:grpSpPr>
        <p:sp>
          <p:nvSpPr>
            <p:cNvPr id="3649" name="Google Shape;3649;p52"/>
            <p:cNvSpPr/>
            <p:nvPr/>
          </p:nvSpPr>
          <p:spPr>
            <a:xfrm>
              <a:off x="713099" y="2119199"/>
              <a:ext cx="17937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 smtClean="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FPGA</a:t>
              </a:r>
              <a:endParaRPr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650" name="Google Shape;3650;p52"/>
            <p:cNvSpPr txBox="1"/>
            <p:nvPr/>
          </p:nvSpPr>
          <p:spPr>
            <a:xfrm>
              <a:off x="713098" y="1604423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 smtClean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P</a:t>
              </a:r>
              <a:r>
                <a:rPr lang="en" dirty="0" smtClean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résentation du composant FPGA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3651" name="Google Shape;3651;p52"/>
          <p:cNvGrpSpPr/>
          <p:nvPr/>
        </p:nvGrpSpPr>
        <p:grpSpPr>
          <a:xfrm>
            <a:off x="6637198" y="1604423"/>
            <a:ext cx="1793701" cy="914676"/>
            <a:chOff x="6637198" y="1604423"/>
            <a:chExt cx="1793701" cy="914676"/>
          </a:xfrm>
        </p:grpSpPr>
        <p:sp>
          <p:nvSpPr>
            <p:cNvPr id="3652" name="Google Shape;3652;p52"/>
            <p:cNvSpPr/>
            <p:nvPr/>
          </p:nvSpPr>
          <p:spPr>
            <a:xfrm>
              <a:off x="6637199" y="2119199"/>
              <a:ext cx="17937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 smtClean="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Projet final</a:t>
              </a:r>
              <a:endParaRPr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653" name="Google Shape;3653;p52"/>
            <p:cNvSpPr txBox="1"/>
            <p:nvPr/>
          </p:nvSpPr>
          <p:spPr>
            <a:xfrm>
              <a:off x="6637198" y="1604423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Détection de points d’intérêt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3654" name="Google Shape;3654;p52"/>
          <p:cNvGrpSpPr/>
          <p:nvPr/>
        </p:nvGrpSpPr>
        <p:grpSpPr>
          <a:xfrm>
            <a:off x="3675149" y="1420069"/>
            <a:ext cx="1793700" cy="1099030"/>
            <a:chOff x="3675149" y="1420069"/>
            <a:chExt cx="1793700" cy="1099030"/>
          </a:xfrm>
        </p:grpSpPr>
        <p:sp>
          <p:nvSpPr>
            <p:cNvPr id="3655" name="Google Shape;3655;p52"/>
            <p:cNvSpPr/>
            <p:nvPr/>
          </p:nvSpPr>
          <p:spPr>
            <a:xfrm>
              <a:off x="3675149" y="2119199"/>
              <a:ext cx="17937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 smtClean="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TD / TP</a:t>
              </a:r>
              <a:endParaRPr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3656" name="Google Shape;3656;p52"/>
            <p:cNvSpPr txBox="1"/>
            <p:nvPr/>
          </p:nvSpPr>
          <p:spPr>
            <a:xfrm>
              <a:off x="3675149" y="1420069"/>
              <a:ext cx="1793700" cy="646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Ensemble des TPs et TDs pour valider les notions vues en cours</a:t>
              </a:r>
              <a:endParaRPr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cxnSp>
        <p:nvCxnSpPr>
          <p:cNvPr id="3657" name="Google Shape;3657;p52"/>
          <p:cNvCxnSpPr>
            <a:stCxn id="3658" idx="6"/>
            <a:endCxn id="3659" idx="2"/>
          </p:cNvCxnSpPr>
          <p:nvPr/>
        </p:nvCxnSpPr>
        <p:spPr>
          <a:xfrm>
            <a:off x="1775099" y="3001112"/>
            <a:ext cx="1149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0" name="Google Shape;3660;p52"/>
          <p:cNvCxnSpPr>
            <a:stCxn id="3659" idx="6"/>
            <a:endCxn id="3641" idx="2"/>
          </p:cNvCxnSpPr>
          <p:nvPr/>
        </p:nvCxnSpPr>
        <p:spPr>
          <a:xfrm>
            <a:off x="3256424" y="3001112"/>
            <a:ext cx="1149900" cy="51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1" name="Google Shape;3661;p52"/>
          <p:cNvCxnSpPr>
            <a:stCxn id="3641" idx="6"/>
            <a:endCxn id="3662" idx="2"/>
          </p:cNvCxnSpPr>
          <p:nvPr/>
        </p:nvCxnSpPr>
        <p:spPr>
          <a:xfrm>
            <a:off x="4737749" y="3006299"/>
            <a:ext cx="1149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3" name="Google Shape;3663;p52"/>
          <p:cNvCxnSpPr>
            <a:stCxn id="3662" idx="6"/>
            <a:endCxn id="3664" idx="2"/>
          </p:cNvCxnSpPr>
          <p:nvPr/>
        </p:nvCxnSpPr>
        <p:spPr>
          <a:xfrm>
            <a:off x="6218774" y="3006299"/>
            <a:ext cx="1149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5" name="Google Shape;3665;p52"/>
          <p:cNvCxnSpPr>
            <a:stCxn id="3658" idx="0"/>
            <a:endCxn id="3649" idx="2"/>
          </p:cNvCxnSpPr>
          <p:nvPr/>
        </p:nvCxnSpPr>
        <p:spPr>
          <a:xfrm rot="10800000" flipH="1">
            <a:off x="1609349" y="2519162"/>
            <a:ext cx="600" cy="316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6" name="Google Shape;3666;p52"/>
          <p:cNvCxnSpPr>
            <a:stCxn id="3641" idx="0"/>
            <a:endCxn id="3655" idx="2"/>
          </p:cNvCxnSpPr>
          <p:nvPr/>
        </p:nvCxnSpPr>
        <p:spPr>
          <a:xfrm rot="10800000">
            <a:off x="4571999" y="2518949"/>
            <a:ext cx="0" cy="321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7" name="Google Shape;3667;p52"/>
          <p:cNvCxnSpPr>
            <a:stCxn id="3664" idx="0"/>
            <a:endCxn id="3652" idx="2"/>
          </p:cNvCxnSpPr>
          <p:nvPr/>
        </p:nvCxnSpPr>
        <p:spPr>
          <a:xfrm rot="10800000">
            <a:off x="7534049" y="2518949"/>
            <a:ext cx="0" cy="321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8" name="Google Shape;3668;p52"/>
          <p:cNvCxnSpPr>
            <a:stCxn id="3643" idx="0"/>
            <a:endCxn id="3662" idx="4"/>
          </p:cNvCxnSpPr>
          <p:nvPr/>
        </p:nvCxnSpPr>
        <p:spPr>
          <a:xfrm flipV="1">
            <a:off x="6042599" y="3172049"/>
            <a:ext cx="10425" cy="16575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9" name="Google Shape;3669;p52"/>
          <p:cNvCxnSpPr>
            <a:stCxn id="3646" idx="0"/>
            <a:endCxn id="3659" idx="4"/>
          </p:cNvCxnSpPr>
          <p:nvPr/>
        </p:nvCxnSpPr>
        <p:spPr>
          <a:xfrm flipV="1">
            <a:off x="3090674" y="3166862"/>
            <a:ext cx="0" cy="164879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70" name="Google Shape;3670;p52"/>
          <p:cNvGrpSpPr/>
          <p:nvPr/>
        </p:nvGrpSpPr>
        <p:grpSpPr>
          <a:xfrm rot="10800000">
            <a:off x="872939" y="3428478"/>
            <a:ext cx="883262" cy="242091"/>
            <a:chOff x="2300350" y="2601250"/>
            <a:chExt cx="2275275" cy="623625"/>
          </a:xfrm>
        </p:grpSpPr>
        <p:sp>
          <p:nvSpPr>
            <p:cNvPr id="3671" name="Google Shape;3671;p5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7" name="Google Shape;3677;p52"/>
          <p:cNvGrpSpPr/>
          <p:nvPr/>
        </p:nvGrpSpPr>
        <p:grpSpPr>
          <a:xfrm>
            <a:off x="7644195" y="3512791"/>
            <a:ext cx="2297800" cy="347400"/>
            <a:chOff x="7644195" y="3512791"/>
            <a:chExt cx="2297800" cy="347400"/>
          </a:xfrm>
        </p:grpSpPr>
        <p:sp>
          <p:nvSpPr>
            <p:cNvPr id="3678" name="Google Shape;3678;p52"/>
            <p:cNvSpPr/>
            <p:nvPr/>
          </p:nvSpPr>
          <p:spPr>
            <a:xfrm flipH="1">
              <a:off x="7947295" y="3792091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2"/>
            <p:cNvSpPr/>
            <p:nvPr/>
          </p:nvSpPr>
          <p:spPr>
            <a:xfrm flipH="1">
              <a:off x="7644195" y="3512791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0" name="Google Shape;3680;p52"/>
          <p:cNvGrpSpPr/>
          <p:nvPr/>
        </p:nvGrpSpPr>
        <p:grpSpPr>
          <a:xfrm rot="5400000">
            <a:off x="3041525" y="1192975"/>
            <a:ext cx="98902" cy="553090"/>
            <a:chOff x="4898850" y="4820550"/>
            <a:chExt cx="98902" cy="553090"/>
          </a:xfrm>
        </p:grpSpPr>
        <p:sp>
          <p:nvSpPr>
            <p:cNvPr id="3681" name="Google Shape;3681;p5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6" name="Google Shape;3686;p52"/>
          <p:cNvSpPr/>
          <p:nvPr/>
        </p:nvSpPr>
        <p:spPr>
          <a:xfrm>
            <a:off x="4475700" y="2910000"/>
            <a:ext cx="192600" cy="19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7" name="Google Shape;3687;p52"/>
          <p:cNvGrpSpPr/>
          <p:nvPr/>
        </p:nvGrpSpPr>
        <p:grpSpPr>
          <a:xfrm>
            <a:off x="2924924" y="2835362"/>
            <a:ext cx="331500" cy="331500"/>
            <a:chOff x="2924924" y="2835362"/>
            <a:chExt cx="331500" cy="331500"/>
          </a:xfrm>
        </p:grpSpPr>
        <p:sp>
          <p:nvSpPr>
            <p:cNvPr id="3688" name="Google Shape;3688;p52"/>
            <p:cNvSpPr/>
            <p:nvPr/>
          </p:nvSpPr>
          <p:spPr>
            <a:xfrm>
              <a:off x="2994675" y="2906923"/>
              <a:ext cx="192600" cy="19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2"/>
            <p:cNvSpPr/>
            <p:nvPr/>
          </p:nvSpPr>
          <p:spPr>
            <a:xfrm>
              <a:off x="2924924" y="2835362"/>
              <a:ext cx="331500" cy="3315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9" name="Google Shape;3689;p52"/>
          <p:cNvGrpSpPr/>
          <p:nvPr/>
        </p:nvGrpSpPr>
        <p:grpSpPr>
          <a:xfrm>
            <a:off x="5887274" y="2840549"/>
            <a:ext cx="331500" cy="331500"/>
            <a:chOff x="5887274" y="2840549"/>
            <a:chExt cx="331500" cy="331500"/>
          </a:xfrm>
        </p:grpSpPr>
        <p:sp>
          <p:nvSpPr>
            <p:cNvPr id="3690" name="Google Shape;3690;p52"/>
            <p:cNvSpPr/>
            <p:nvPr/>
          </p:nvSpPr>
          <p:spPr>
            <a:xfrm>
              <a:off x="5956725" y="2906923"/>
              <a:ext cx="192600" cy="19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2"/>
            <p:cNvSpPr/>
            <p:nvPr/>
          </p:nvSpPr>
          <p:spPr>
            <a:xfrm>
              <a:off x="5887274" y="2840549"/>
              <a:ext cx="331500" cy="3315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1" name="Google Shape;3691;p52"/>
          <p:cNvGrpSpPr/>
          <p:nvPr/>
        </p:nvGrpSpPr>
        <p:grpSpPr>
          <a:xfrm>
            <a:off x="7368299" y="2840549"/>
            <a:ext cx="331500" cy="331500"/>
            <a:chOff x="7368299" y="2840549"/>
            <a:chExt cx="331500" cy="331500"/>
          </a:xfrm>
        </p:grpSpPr>
        <p:sp>
          <p:nvSpPr>
            <p:cNvPr id="3692" name="Google Shape;3692;p52"/>
            <p:cNvSpPr/>
            <p:nvPr/>
          </p:nvSpPr>
          <p:spPr>
            <a:xfrm>
              <a:off x="7437750" y="2906923"/>
              <a:ext cx="192600" cy="19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2"/>
            <p:cNvSpPr/>
            <p:nvPr/>
          </p:nvSpPr>
          <p:spPr>
            <a:xfrm>
              <a:off x="7368299" y="2840549"/>
              <a:ext cx="331500" cy="3315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3" name="Google Shape;3693;p52"/>
          <p:cNvGrpSpPr/>
          <p:nvPr/>
        </p:nvGrpSpPr>
        <p:grpSpPr>
          <a:xfrm>
            <a:off x="1443599" y="2835362"/>
            <a:ext cx="331500" cy="331500"/>
            <a:chOff x="1443599" y="2835362"/>
            <a:chExt cx="331500" cy="331500"/>
          </a:xfrm>
        </p:grpSpPr>
        <p:sp>
          <p:nvSpPr>
            <p:cNvPr id="3694" name="Google Shape;3694;p52"/>
            <p:cNvSpPr/>
            <p:nvPr/>
          </p:nvSpPr>
          <p:spPr>
            <a:xfrm>
              <a:off x="1513650" y="2906923"/>
              <a:ext cx="192000" cy="19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2"/>
            <p:cNvSpPr/>
            <p:nvPr/>
          </p:nvSpPr>
          <p:spPr>
            <a:xfrm>
              <a:off x="1443599" y="2835362"/>
              <a:ext cx="331500" cy="3315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0"/>
          <p:cNvSpPr txBox="1">
            <a:spLocks noGrp="1"/>
          </p:cNvSpPr>
          <p:nvPr>
            <p:ph type="subTitle" idx="1"/>
          </p:nvPr>
        </p:nvSpPr>
        <p:spPr>
          <a:xfrm>
            <a:off x="1210733" y="2621516"/>
            <a:ext cx="6343744" cy="16377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fr-FR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smtClean="0"/>
              <a:t>Validation de la notion de logique combinatoire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smtClean="0"/>
              <a:t>Validation de la notion de process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smtClean="0"/>
              <a:t>Création de schéma RTL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smtClean="0"/>
              <a:t>Validation de la mise en place de simulation à l’aide de TB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smtClean="0"/>
              <a:t>Mise en place de la norme VGA (25,175MHz) (640x480 pixels)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smtClean="0"/>
              <a:t>Mise en place de filtre de Gauss et de Sobel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smtClean="0"/>
              <a:t>Utilisation de la Carte Cora Z7 et validation sur oscilloscope (Hantek)</a:t>
            </a:r>
            <a:endParaRPr lang="fr-F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 smtClean="0"/>
          </a:p>
        </p:txBody>
      </p:sp>
      <p:grpSp>
        <p:nvGrpSpPr>
          <p:cNvPr id="3002" name="Google Shape;3002;p40"/>
          <p:cNvGrpSpPr/>
          <p:nvPr/>
        </p:nvGrpSpPr>
        <p:grpSpPr>
          <a:xfrm>
            <a:off x="7809182" y="1730029"/>
            <a:ext cx="2250993" cy="228146"/>
            <a:chOff x="7809182" y="1151604"/>
            <a:chExt cx="2250993" cy="228146"/>
          </a:xfrm>
        </p:grpSpPr>
        <p:sp>
          <p:nvSpPr>
            <p:cNvPr id="3003" name="Google Shape;3003;p40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0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40"/>
          <p:cNvSpPr/>
          <p:nvPr/>
        </p:nvSpPr>
        <p:spPr>
          <a:xfrm rot="10800000" flipH="1">
            <a:off x="-864812" y="425928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3013;p41"/>
          <p:cNvSpPr txBox="1">
            <a:spLocks/>
          </p:cNvSpPr>
          <p:nvPr/>
        </p:nvSpPr>
        <p:spPr>
          <a:xfrm>
            <a:off x="865500" y="691800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algn="ctr"/>
            <a:r>
              <a:rPr lang="fr-FR" dirty="0" smtClean="0"/>
              <a:t>Retour d’</a:t>
            </a:r>
            <a:r>
              <a:rPr lang="fr-FR" dirty="0" smtClean="0">
                <a:solidFill>
                  <a:schemeClr val="accent2"/>
                </a:solidFill>
              </a:rPr>
              <a:t>Expérience</a:t>
            </a:r>
            <a:endParaRPr lang="fr-FR" dirty="0">
              <a:solidFill>
                <a:schemeClr val="accent2"/>
              </a:solidFill>
            </a:endParaRPr>
          </a:p>
        </p:txBody>
      </p:sp>
      <p:grpSp>
        <p:nvGrpSpPr>
          <p:cNvPr id="1595" name="Google Shape;3258;p45"/>
          <p:cNvGrpSpPr/>
          <p:nvPr/>
        </p:nvGrpSpPr>
        <p:grpSpPr>
          <a:xfrm>
            <a:off x="3461798" y="1450395"/>
            <a:ext cx="493786" cy="493784"/>
            <a:chOff x="-62884425" y="4111775"/>
            <a:chExt cx="317425" cy="316650"/>
          </a:xfrm>
        </p:grpSpPr>
        <p:sp>
          <p:nvSpPr>
            <p:cNvPr id="1596" name="Google Shape;3259;p45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3260;p45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8" name="Google Shape;3261;p45"/>
          <p:cNvGrpSpPr/>
          <p:nvPr/>
        </p:nvGrpSpPr>
        <p:grpSpPr>
          <a:xfrm>
            <a:off x="1573437" y="1448212"/>
            <a:ext cx="493791" cy="493719"/>
            <a:chOff x="4628325" y="3599825"/>
            <a:chExt cx="295400" cy="295375"/>
          </a:xfrm>
        </p:grpSpPr>
        <p:sp>
          <p:nvSpPr>
            <p:cNvPr id="1599" name="Google Shape;3262;p45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3263;p45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3264;p45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3265;p45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3266;p45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3267;p45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3268;p45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3269;p45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3270;p45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3271;p45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3272;p45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3273;p45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1" name="Google Shape;3274;p45"/>
          <p:cNvGrpSpPr/>
          <p:nvPr/>
        </p:nvGrpSpPr>
        <p:grpSpPr>
          <a:xfrm>
            <a:off x="6734541" y="1436225"/>
            <a:ext cx="457208" cy="493719"/>
            <a:chOff x="5736525" y="3963700"/>
            <a:chExt cx="259925" cy="295375"/>
          </a:xfrm>
        </p:grpSpPr>
        <p:sp>
          <p:nvSpPr>
            <p:cNvPr id="1612" name="Google Shape;3275;p45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3276;p45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3277;p45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3278;p45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3279;p45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3280;p45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3281;p45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9" name="Google Shape;3282;p45"/>
          <p:cNvGrpSpPr/>
          <p:nvPr/>
        </p:nvGrpSpPr>
        <p:grpSpPr>
          <a:xfrm>
            <a:off x="5135778" y="1464423"/>
            <a:ext cx="493813" cy="493753"/>
            <a:chOff x="2037825" y="3254050"/>
            <a:chExt cx="296175" cy="296175"/>
          </a:xfrm>
        </p:grpSpPr>
        <p:sp>
          <p:nvSpPr>
            <p:cNvPr id="1620" name="Google Shape;3283;p45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3284;p45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3285;p45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3286;p45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3287;p45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3288;p45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6" name="Google Shape;3315;p45"/>
          <p:cNvSpPr txBox="1"/>
          <p:nvPr/>
        </p:nvSpPr>
        <p:spPr>
          <a:xfrm>
            <a:off x="1210733" y="1951849"/>
            <a:ext cx="1219200" cy="56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Apprentissage du VHDL</a:t>
            </a:r>
            <a:endParaRPr dirty="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627" name="Google Shape;3316;p45"/>
          <p:cNvSpPr txBox="1"/>
          <p:nvPr/>
        </p:nvSpPr>
        <p:spPr>
          <a:xfrm>
            <a:off x="3203759" y="1990122"/>
            <a:ext cx="1070358" cy="49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Autonomie de codage</a:t>
            </a:r>
            <a:endParaRPr dirty="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628" name="Google Shape;3317;p45"/>
          <p:cNvSpPr txBox="1"/>
          <p:nvPr/>
        </p:nvSpPr>
        <p:spPr>
          <a:xfrm>
            <a:off x="6405014" y="1951849"/>
            <a:ext cx="1149463" cy="60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</a:t>
            </a:r>
            <a:r>
              <a:rPr lang="en" dirty="0" smtClean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ransmission de savoir</a:t>
            </a:r>
            <a:endParaRPr dirty="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629" name="Google Shape;3313;p45"/>
          <p:cNvSpPr txBox="1"/>
          <p:nvPr/>
        </p:nvSpPr>
        <p:spPr>
          <a:xfrm>
            <a:off x="4839901" y="2040532"/>
            <a:ext cx="1151267" cy="392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Travail d’équipe</a:t>
            </a:r>
            <a:endParaRPr dirty="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185632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2" name="Google Shape;3002;p40"/>
          <p:cNvGrpSpPr/>
          <p:nvPr/>
        </p:nvGrpSpPr>
        <p:grpSpPr>
          <a:xfrm>
            <a:off x="7809182" y="1730029"/>
            <a:ext cx="2250993" cy="228146"/>
            <a:chOff x="7809182" y="1151604"/>
            <a:chExt cx="2250993" cy="228146"/>
          </a:xfrm>
        </p:grpSpPr>
        <p:sp>
          <p:nvSpPr>
            <p:cNvPr id="3003" name="Google Shape;3003;p40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0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40"/>
          <p:cNvSpPr/>
          <p:nvPr/>
        </p:nvSpPr>
        <p:spPr>
          <a:xfrm rot="10800000" flipH="1">
            <a:off x="-864812" y="425928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80;p69"/>
          <p:cNvSpPr txBox="1">
            <a:spLocks noGrp="1"/>
          </p:cNvSpPr>
          <p:nvPr>
            <p:ph type="subTitle" idx="1"/>
          </p:nvPr>
        </p:nvSpPr>
        <p:spPr>
          <a:xfrm>
            <a:off x="2320189" y="2317183"/>
            <a:ext cx="44727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 smtClean="0">
                <a:latin typeface="Exo"/>
                <a:ea typeface="Exo"/>
                <a:cs typeface="Exo"/>
                <a:sym typeface="Exo"/>
              </a:rPr>
              <a:t>Avez vous des questions?</a:t>
            </a:r>
            <a:endParaRPr sz="2400" b="1" dirty="0"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46" name="Google Shape;4582;p69"/>
          <p:cNvGrpSpPr/>
          <p:nvPr/>
        </p:nvGrpSpPr>
        <p:grpSpPr>
          <a:xfrm rot="-5400000">
            <a:off x="6756923" y="2604103"/>
            <a:ext cx="883262" cy="242091"/>
            <a:chOff x="2300350" y="2601250"/>
            <a:chExt cx="2275275" cy="623625"/>
          </a:xfrm>
        </p:grpSpPr>
        <p:sp>
          <p:nvSpPr>
            <p:cNvPr id="47" name="Google Shape;4583;p6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84;p6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85;p6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86;p6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87;p6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588;p6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4589;p69"/>
          <p:cNvGrpSpPr/>
          <p:nvPr/>
        </p:nvGrpSpPr>
        <p:grpSpPr>
          <a:xfrm rot="5400000">
            <a:off x="7305100" y="3695000"/>
            <a:ext cx="98902" cy="553090"/>
            <a:chOff x="4898850" y="4820550"/>
            <a:chExt cx="98902" cy="553090"/>
          </a:xfrm>
        </p:grpSpPr>
        <p:sp>
          <p:nvSpPr>
            <p:cNvPr id="54" name="Google Shape;4590;p6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591;p6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592;p6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593;p6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594;p6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4595;p69"/>
          <p:cNvGrpSpPr/>
          <p:nvPr/>
        </p:nvGrpSpPr>
        <p:grpSpPr>
          <a:xfrm rot="5400000">
            <a:off x="1498582" y="1509734"/>
            <a:ext cx="883262" cy="242091"/>
            <a:chOff x="2300350" y="2601250"/>
            <a:chExt cx="2275275" cy="623625"/>
          </a:xfrm>
        </p:grpSpPr>
        <p:sp>
          <p:nvSpPr>
            <p:cNvPr id="60" name="Google Shape;4596;p6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597;p6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598;p6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99;p6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600;p6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601;p6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4614;p69"/>
          <p:cNvGrpSpPr/>
          <p:nvPr/>
        </p:nvGrpSpPr>
        <p:grpSpPr>
          <a:xfrm rot="5400000">
            <a:off x="2081150" y="2794900"/>
            <a:ext cx="98902" cy="553090"/>
            <a:chOff x="4898850" y="4820550"/>
            <a:chExt cx="98902" cy="553090"/>
          </a:xfrm>
        </p:grpSpPr>
        <p:sp>
          <p:nvSpPr>
            <p:cNvPr id="79" name="Google Shape;4615;p6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616;p6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617;p6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618;p6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619;p6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2937;p38"/>
          <p:cNvGrpSpPr/>
          <p:nvPr/>
        </p:nvGrpSpPr>
        <p:grpSpPr>
          <a:xfrm rot="5400000">
            <a:off x="4246004" y="4273550"/>
            <a:ext cx="98902" cy="553090"/>
            <a:chOff x="4898850" y="4820550"/>
            <a:chExt cx="98902" cy="553090"/>
          </a:xfrm>
        </p:grpSpPr>
        <p:sp>
          <p:nvSpPr>
            <p:cNvPr id="85" name="Google Shape;2938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939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940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41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42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9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3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9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" name="Google Shape;3020;p41"/>
          <p:cNvGrpSpPr/>
          <p:nvPr/>
        </p:nvGrpSpPr>
        <p:grpSpPr>
          <a:xfrm>
            <a:off x="2357695" y="4501791"/>
            <a:ext cx="1105976" cy="133969"/>
            <a:chOff x="8183182" y="663852"/>
            <a:chExt cx="1475028" cy="178673"/>
          </a:xfrm>
        </p:grpSpPr>
        <p:grpSp>
          <p:nvGrpSpPr>
            <p:cNvPr id="114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26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16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6" name="Google Shape;2937;p38"/>
          <p:cNvGrpSpPr/>
          <p:nvPr/>
        </p:nvGrpSpPr>
        <p:grpSpPr>
          <a:xfrm rot="5400000">
            <a:off x="4908758" y="531248"/>
            <a:ext cx="98902" cy="553090"/>
            <a:chOff x="4898850" y="4820550"/>
            <a:chExt cx="98902" cy="553090"/>
          </a:xfrm>
        </p:grpSpPr>
        <p:sp>
          <p:nvSpPr>
            <p:cNvPr id="137" name="Google Shape;2938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939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940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941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942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3020;p41"/>
          <p:cNvGrpSpPr/>
          <p:nvPr/>
        </p:nvGrpSpPr>
        <p:grpSpPr>
          <a:xfrm>
            <a:off x="6082321" y="759489"/>
            <a:ext cx="1105976" cy="133969"/>
            <a:chOff x="8183182" y="663852"/>
            <a:chExt cx="1475028" cy="178673"/>
          </a:xfrm>
        </p:grpSpPr>
        <p:grpSp>
          <p:nvGrpSpPr>
            <p:cNvPr id="143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55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45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5" name="Google Shape;3020;p41"/>
          <p:cNvGrpSpPr/>
          <p:nvPr/>
        </p:nvGrpSpPr>
        <p:grpSpPr>
          <a:xfrm>
            <a:off x="3020449" y="759489"/>
            <a:ext cx="1105976" cy="133969"/>
            <a:chOff x="8183182" y="663852"/>
            <a:chExt cx="1475028" cy="178673"/>
          </a:xfrm>
        </p:grpSpPr>
        <p:grpSp>
          <p:nvGrpSpPr>
            <p:cNvPr id="166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78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68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9" name="Google Shape;3640;p52"/>
          <p:cNvSpPr txBox="1">
            <a:spLocks noGrp="1"/>
          </p:cNvSpPr>
          <p:nvPr>
            <p:ph type="title"/>
          </p:nvPr>
        </p:nvSpPr>
        <p:spPr>
          <a:xfrm>
            <a:off x="713100" y="1107309"/>
            <a:ext cx="7717800" cy="10245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2"/>
                </a:solidFill>
              </a:rPr>
              <a:t>Merci</a:t>
            </a:r>
            <a:br>
              <a:rPr lang="en" dirty="0" smtClean="0">
                <a:solidFill>
                  <a:schemeClr val="accent2"/>
                </a:solidFill>
              </a:rPr>
            </a:br>
            <a:r>
              <a:rPr lang="en" sz="1800" dirty="0" smtClean="0">
                <a:solidFill>
                  <a:schemeClr val="bg1"/>
                </a:solidFill>
              </a:rPr>
              <a:t>de votre attention</a:t>
            </a:r>
            <a:endParaRPr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1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40"/>
          <p:cNvSpPr/>
          <p:nvPr/>
        </p:nvSpPr>
        <p:spPr>
          <a:xfrm>
            <a:off x="5117875" y="2840250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40"/>
          <p:cNvSpPr/>
          <p:nvPr/>
        </p:nvSpPr>
        <p:spPr>
          <a:xfrm>
            <a:off x="1671300" y="2840250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40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1124108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Sujet 1 : Détection de points d’intérêt</a:t>
            </a:r>
            <a:br>
              <a:rPr lang="en" sz="2400" dirty="0" smtClean="0"/>
            </a:br>
            <a:r>
              <a:rPr lang="en" sz="2400" dirty="0" smtClean="0"/>
              <a:t> </a:t>
            </a:r>
            <a:r>
              <a:rPr lang="en" sz="2400" dirty="0">
                <a:solidFill>
                  <a:schemeClr val="accent2"/>
                </a:solidFill>
              </a:rPr>
              <a:t>VS.</a:t>
            </a:r>
            <a:r>
              <a:rPr lang="en" sz="2400" dirty="0"/>
              <a:t> </a:t>
            </a:r>
            <a:br>
              <a:rPr lang="en" sz="2400" dirty="0"/>
            </a:br>
            <a:r>
              <a:rPr lang="en" sz="2400" dirty="0" smtClean="0"/>
              <a:t>Sujet 2 : Pyramide de résolutions</a:t>
            </a:r>
            <a:endParaRPr sz="2400" dirty="0"/>
          </a:p>
        </p:txBody>
      </p:sp>
      <p:sp>
        <p:nvSpPr>
          <p:cNvPr id="2987" name="Google Shape;2987;p40"/>
          <p:cNvSpPr txBox="1">
            <a:spLocks noGrp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Sujet 1 </a:t>
            </a:r>
            <a:endParaRPr dirty="0"/>
          </a:p>
        </p:txBody>
      </p:sp>
      <p:sp>
        <p:nvSpPr>
          <p:cNvPr id="2988" name="Google Shape;2988;p40"/>
          <p:cNvSpPr txBox="1">
            <a:spLocks noGrp="1"/>
          </p:cNvSpPr>
          <p:nvPr>
            <p:ph type="subTitle" idx="1"/>
          </p:nvPr>
        </p:nvSpPr>
        <p:spPr>
          <a:xfrm>
            <a:off x="1540499" y="3299259"/>
            <a:ext cx="3293967" cy="14844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/>
              <a:t>Application du filtre de Sobel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/>
              <a:t>Détection des points en 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/>
              <a:t>Détection des points en V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smtClean="0"/>
              <a:t>A</a:t>
            </a:r>
            <a:r>
              <a:rPr lang="en" dirty="0" smtClean="0"/>
              <a:t>pplication d’un seuil de détection</a:t>
            </a:r>
            <a:endParaRPr lang="en" dirty="0" smtClean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 smtClean="0">
                <a:sym typeface="Wingdings" panose="05000000000000000000" pitchFamily="2" charset="2"/>
              </a:rPr>
              <a:t> détection des points de croisement entre H et V</a:t>
            </a:r>
            <a:endParaRPr dirty="0"/>
          </a:p>
        </p:txBody>
      </p:sp>
      <p:sp>
        <p:nvSpPr>
          <p:cNvPr id="2989" name="Google Shape;2989;p40"/>
          <p:cNvSpPr txBox="1">
            <a:spLocks noGrp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Sujet 2 </a:t>
            </a:r>
            <a:endParaRPr dirty="0"/>
          </a:p>
        </p:txBody>
      </p:sp>
      <p:sp>
        <p:nvSpPr>
          <p:cNvPr id="2990" name="Google Shape;2990;p40"/>
          <p:cNvSpPr txBox="1">
            <a:spLocks noGrp="1"/>
          </p:cNvSpPr>
          <p:nvPr>
            <p:ph type="subTitle" idx="4"/>
          </p:nvPr>
        </p:nvSpPr>
        <p:spPr>
          <a:xfrm>
            <a:off x="4987075" y="3299258"/>
            <a:ext cx="3869058" cy="14844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/>
              <a:t>Application du filtre Gauss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smtClean="0"/>
              <a:t>R</a:t>
            </a:r>
            <a:r>
              <a:rPr lang="en" dirty="0" smtClean="0"/>
              <a:t>edimensionnement de l’image en 320x240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smtClean="0"/>
              <a:t>R</a:t>
            </a:r>
            <a:r>
              <a:rPr lang="en" dirty="0" smtClean="0"/>
              <a:t>éitération du principe pour obtenir une image format 160x120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fr-FR" dirty="0" smtClean="0">
                <a:sym typeface="Wingdings" panose="05000000000000000000" pitchFamily="2" charset="2"/>
              </a:rPr>
              <a:t>Obtention d’une image nette avec un format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dirty="0" smtClean="0">
                <a:sym typeface="Wingdings" panose="05000000000000000000" pitchFamily="2" charset="2"/>
              </a:rPr>
              <a:t>réduit</a:t>
            </a:r>
            <a:endParaRPr dirty="0"/>
          </a:p>
        </p:txBody>
      </p:sp>
      <p:grpSp>
        <p:nvGrpSpPr>
          <p:cNvPr id="3002" name="Google Shape;3002;p40"/>
          <p:cNvGrpSpPr/>
          <p:nvPr/>
        </p:nvGrpSpPr>
        <p:grpSpPr>
          <a:xfrm>
            <a:off x="7809182" y="1730029"/>
            <a:ext cx="2250993" cy="228146"/>
            <a:chOff x="7809182" y="1151604"/>
            <a:chExt cx="2250993" cy="228146"/>
          </a:xfrm>
        </p:grpSpPr>
        <p:sp>
          <p:nvSpPr>
            <p:cNvPr id="3003" name="Google Shape;3003;p40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0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40"/>
          <p:cNvSpPr/>
          <p:nvPr/>
        </p:nvSpPr>
        <p:spPr>
          <a:xfrm rot="10800000" flipH="1">
            <a:off x="-864812" y="425928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8" name="Google Shape;9415;p82"/>
          <p:cNvGrpSpPr/>
          <p:nvPr/>
        </p:nvGrpSpPr>
        <p:grpSpPr>
          <a:xfrm rot="10800000">
            <a:off x="5910451" y="1965252"/>
            <a:ext cx="775247" cy="714513"/>
            <a:chOff x="1621700" y="238125"/>
            <a:chExt cx="4370050" cy="4025425"/>
          </a:xfrm>
        </p:grpSpPr>
        <p:sp>
          <p:nvSpPr>
            <p:cNvPr id="1649" name="Google Shape;9416;p82"/>
            <p:cNvSpPr/>
            <p:nvPr/>
          </p:nvSpPr>
          <p:spPr>
            <a:xfrm>
              <a:off x="2235475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9417;p82"/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9419;p82"/>
            <p:cNvSpPr/>
            <p:nvPr/>
          </p:nvSpPr>
          <p:spPr>
            <a:xfrm>
              <a:off x="1621700" y="3256600"/>
              <a:ext cx="4370050" cy="1006950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5660;p78"/>
          <p:cNvGrpSpPr/>
          <p:nvPr/>
        </p:nvGrpSpPr>
        <p:grpSpPr>
          <a:xfrm>
            <a:off x="1879078" y="1866199"/>
            <a:ext cx="1944843" cy="881042"/>
            <a:chOff x="238125" y="1038125"/>
            <a:chExt cx="7146800" cy="3633625"/>
          </a:xfrm>
        </p:grpSpPr>
        <p:sp>
          <p:nvSpPr>
            <p:cNvPr id="1654" name="Google Shape;5661;p78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5662;p78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5663;p78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5664;p78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5665;p78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5666;p78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5667;p78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5668;p78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5669;p78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5670;p78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5671;p78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5672;p78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5673;p78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5674;p78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5675;p78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5676;p78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5677;p78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5678;p78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5679;p78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5680;p78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5681;p78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5682;p78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5683;p78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5684;p78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5685;p78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5686;p78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5687;p78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5688;p78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5689;p78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5690;p78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5691;p78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5692;p78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5693;p78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5694;p78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5695;p78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5696;p78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5697;p78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5698;p78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5699;p78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5700;p78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5701;p78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5702;p78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5703;p78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5704;p78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5705;p78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5706;p78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5707;p78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5708;p78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5709;p78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5710;p78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5711;p78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5712;p78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5713;p78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5714;p78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5715;p78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5716;p78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5717;p78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5718;p78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5719;p78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5720;p78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5721;p78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5722;p78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5723;p78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5724;p78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5725;p78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5726;p78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5727;p78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5728;p78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5729;p78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5730;p78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5731;p78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5732;p78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5733;p78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5734;p78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5735;p78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5736;p78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5737;p78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5738;p78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5739;p78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5740;p78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5741;p78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5742;p78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5743;p78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5744;p78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5745;p78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5746;p78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5747;p78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5748;p78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5749;p78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5750;p78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5751;p78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5752;p78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5753;p78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5754;p78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5755;p78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5756;p78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5757;p78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5758;p78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5759;p78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5760;p78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5761;p78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5762;p78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5763;p78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5764;p78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5765;p78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5766;p78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5767;p78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5768;p78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5769;p78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5770;p78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5771;p78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5772;p78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5773;p78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5774;p78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5775;p78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5776;p78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5777;p78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5778;p78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5779;p78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5780;p78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5781;p78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5782;p78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5783;p78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5784;p78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5785;p78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5786;p78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5787;p78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5788;p78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5789;p78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5790;p78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5791;p78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5792;p78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5793;p78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5794;p78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5795;p78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5796;p78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5797;p78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5798;p78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5799;p78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5800;p78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5801;p78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5802;p78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5803;p78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5804;p78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5805;p78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5806;p78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5807;p78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5808;p78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5809;p78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5810;p78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5811;p78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5812;p78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5813;p78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5814;p78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5815;p78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5816;p78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5817;p78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5818;p78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5819;p78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5820;p78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5821;p78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5822;p78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5823;p78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5824;p78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5825;p78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5826;p78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5827;p78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5828;p78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5829;p78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5830;p78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5831;p78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5832;p78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5833;p78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5834;p78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5835;p78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5836;p78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5837;p78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5838;p78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5839;p78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5840;p78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5841;p78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5842;p78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5843;p78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5844;p78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5845;p78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5846;p78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5847;p78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5848;p78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5849;p78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5850;p78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5851;p78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5852;p78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5853;p78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5854;p78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5855;p78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5856;p78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5857;p78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5858;p78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5859;p78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5860;p78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5861;p78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5862;p78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5863;p78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5864;p78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5865;p78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5866;p78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5867;p78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5868;p78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5869;p78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5870;p78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5871;p78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5872;p78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5873;p78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5874;p78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5875;p78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5876;p78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5877;p78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5878;p78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5879;p78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5880;p78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5881;p78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5882;p78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5883;p78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5884;p78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5885;p78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5886;p78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5887;p78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5888;p78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5889;p78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5890;p78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5891;p78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5892;p78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5893;p78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5894;p78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5895;p78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5896;p78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5897;p78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5898;p78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5899;p78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5900;p78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5901;p78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5902;p78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5903;p78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5904;p78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5905;p78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5906;p78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5907;p78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5908;p78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5909;p78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5910;p78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5911;p78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5912;p78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5913;p78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5914;p78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5915;p78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5916;p78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5917;p78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5918;p78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5919;p78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5920;p78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5921;p78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5922;p78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5923;p78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5924;p78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5925;p78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5926;p78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5927;p78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5928;p78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5929;p78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5930;p78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5931;p78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5932;p78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5933;p78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5934;p78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5935;p78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5936;p78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5937;p78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5938;p78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5939;p78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5940;p78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5941;p78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5942;p78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5943;p78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5944;p78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5945;p78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5946;p78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5947;p78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5948;p78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5949;p78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5950;p78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5951;p78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5952;p78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5953;p78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5954;p78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5955;p78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5956;p78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5957;p78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5958;p78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5959;p78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5960;p78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5961;p78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5962;p78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5963;p78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5964;p78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5965;p78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5966;p78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5967;p78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5968;p78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5969;p78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5970;p78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5971;p78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5972;p78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5973;p78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5974;p78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5975;p78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5976;p78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5977;p78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5978;p78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5979;p78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5980;p78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5981;p78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5982;p78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5983;p78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5984;p78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5985;p78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5986;p78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5987;p78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5988;p78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5989;p78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5990;p78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5991;p78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5992;p78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5993;p78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5994;p78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5995;p78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5996;p78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5997;p78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5998;p78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5999;p78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6000;p78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6001;p78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6002;p78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6003;p78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6004;p78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6005;p78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6006;p78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6007;p78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6008;p78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6009;p78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6010;p78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6011;p78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6012;p78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6013;p78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6014;p78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6015;p78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6016;p78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6017;p78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6018;p78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6019;p78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6020;p78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6021;p78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6022;p78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6023;p78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6024;p78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6025;p78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6026;p78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6027;p78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6028;p78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6029;p78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6030;p78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6031;p78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6032;p78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6033;p78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6034;p78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6035;p78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6036;p78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6037;p78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6038;p78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6039;p78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6040;p78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6041;p78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6042;p78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6043;p78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6044;p78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6045;p78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6046;p78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6047;p78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6048;p78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6049;p78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6050;p78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6051;p78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6052;p78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6053;p78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6054;p78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6055;p78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6056;p78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6057;p78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6058;p78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6059;p78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6060;p78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6061;p78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6062;p78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6063;p78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6064;p78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6065;p78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6066;p78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6067;p78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6068;p78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6069;p78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6070;p78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6071;p78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6072;p78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6073;p78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6074;p78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6075;p78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6076;p78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6077;p78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6078;p78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6079;p78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6080;p78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6081;p78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6082;p78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6083;p78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6084;p78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6085;p78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6086;p78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6087;p78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6088;p78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6089;p78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6090;p78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6091;p78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6092;p78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6093;p78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6094;p78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6095;p78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6096;p78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6097;p78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6098;p78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6099;p78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6100;p78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6101;p78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6102;p78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6103;p78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6104;p78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6105;p78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6106;p78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6107;p78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6108;p78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6109;p78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6110;p78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6111;p78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6112;p78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6113;p78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6114;p78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6115;p78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6116;p78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6117;p78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6118;p78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6119;p78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6120;p78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6121;p78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6122;p78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6123;p78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6124;p78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6125;p78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6126;p78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6127;p78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6128;p78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6129;p78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6130;p78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6131;p78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6132;p78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6133;p78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6134;p78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6135;p78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6136;p78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6137;p78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6138;p78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6139;p78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6140;p78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6141;p78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6142;p78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6143;p78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6144;p78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6145;p78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6146;p78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6147;p78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6148;p78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6149;p78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6150;p78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6151;p78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6152;p78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6153;p78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6154;p78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6155;p78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6156;p78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6157;p78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6158;p78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6159;p78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6160;p78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6161;p78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6162;p78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6163;p78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6164;p78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6165;p78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6166;p78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6167;p78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6168;p78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6169;p78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6170;p78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6171;p78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6172;p78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6173;p78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6174;p78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6175;p78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6176;p78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6177;p78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6178;p78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6179;p78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6180;p78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6181;p78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6182;p78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6183;p78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6184;p78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6185;p78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6186;p78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6187;p78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6188;p78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6189;p78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6190;p78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6191;p78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6192;p78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6193;p78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6194;p78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6195;p78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6196;p78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6197;p78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6198;p78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6199;p78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6200;p78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6201;p78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6202;p78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6203;p78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6204;p78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6205;p78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6206;p78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6207;p78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6208;p78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6209;p78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6210;p78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6211;p78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6212;p78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6213;p78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6214;p78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6215;p78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6216;p78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6217;p78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6218;p78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6219;p78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6220;p78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6221;p78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6222;p78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6223;p78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6224;p78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6225;p78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6226;p78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6227;p78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6228;p78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6229;p78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6230;p78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6231;p78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6232;p78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6233;p78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6234;p78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6235;p78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6236;p78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6237;p78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6238;p78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6239;p78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6240;p78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6241;p78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6242;p78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6243;p78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6244;p78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6245;p78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6246;p78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6247;p78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6248;p78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6249;p78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6250;p78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6251;p78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6252;p78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6253;p78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6254;p78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6255;p78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6256;p78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6257;p78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6258;p78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6259;p78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6260;p78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6261;p78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6262;p78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6263;p78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6264;p78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6265;p78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6266;p78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6267;p78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6268;p78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6269;p78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6270;p78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6271;p78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6272;p78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6273;p78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6274;p78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6275;p78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6276;p78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6277;p78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6278;p78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6279;p78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6280;p78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6281;p78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6282;p78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6283;p78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6284;p78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6285;p78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6286;p78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6287;p78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6288;p78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6289;p78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6290;p78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6291;p78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6292;p78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6293;p78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6294;p78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6295;p78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6296;p78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6297;p78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6298;p78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6299;p78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6300;p78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6301;p78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6302;p78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6303;p78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6304;p78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6305;p78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6306;p78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6307;p78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6308;p78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6309;p78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6310;p78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6311;p78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6312;p78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6313;p78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6314;p78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6315;p78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6316;p78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6317;p78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6318;p78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6319;p78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6320;p78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6321;p78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6322;p78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6323;p78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6324;p78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6325;p78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6326;p78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6327;p78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6328;p78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6329;p78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6330;p78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6331;p78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6332;p78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6333;p78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6334;p78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6335;p78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6336;p78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6337;p78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6338;p78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6339;p78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6340;p78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6341;p78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6342;p78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6343;p78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6344;p78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6345;p78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6346;p78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6347;p78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6348;p78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6349;p78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6350;p78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6351;p78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6352;p78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6353;p78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6354;p78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6355;p78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6356;p78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6357;p78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6358;p78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6359;p78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6360;p78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6361;p78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6362;p78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6363;p78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6364;p78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6365;p78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6366;p78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6367;p78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6368;p78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6369;p78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6370;p78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6371;p78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6372;p78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6373;p78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6374;p78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6375;p78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6376;p78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6377;p78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6378;p78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6379;p78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6380;p78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6381;p78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6382;p78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6383;p78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6384;p78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6385;p78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6386;p78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6387;p78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6388;p78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6389;p78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6390;p78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6391;p78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6392;p78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6393;p78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6394;p78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6395;p78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6396;p78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6397;p78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6398;p78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6399;p78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6400;p78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6401;p78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6402;p78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6403;p78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6404;p78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6405;p78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6406;p78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6407;p78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6408;p78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6409;p78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6410;p78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6411;p78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6412;p78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6413;p78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6414;p78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6415;p78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6416;p78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6417;p78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6418;p78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6419;p78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6420;p78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6421;p78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6422;p78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6423;p78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6424;p78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6425;p78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6426;p78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6427;p78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6428;p78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6429;p78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6430;p78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6431;p78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6432;p78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6433;p78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6434;p78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6435;p78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6436;p78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6437;p78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6438;p78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6439;p78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6440;p78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6441;p78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6442;p78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6443;p78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6444;p78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6445;p78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6446;p78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6447;p78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6448;p78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6449;p78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6450;p78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6451;p78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6452;p78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6453;p78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6454;p78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6455;p78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6456;p78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6457;p78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6458;p78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6459;p78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6460;p78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6461;p78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6462;p78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6463;p78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6464;p78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6465;p78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6466;p78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6467;p78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6468;p78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6469;p78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6470;p78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6471;p78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6472;p78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6473;p78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6474;p78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6475;p78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6476;p78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6477;p78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6478;p78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6479;p78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6480;p78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6481;p78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6482;p78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6483;p78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6484;p78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6485;p78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6486;p78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6487;p78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6488;p78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6489;p78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6490;p78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6491;p78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6492;p78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6493;p78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6494;p78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6495;p78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6496;p78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6497;p78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6498;p78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6499;p78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6500;p78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6501;p78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6502;p78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6503;p78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6504;p78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6505;p78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6506;p78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6507;p78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6508;p78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6509;p78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6510;p78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6511;p78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6512;p78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6513;p78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6514;p78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6515;p78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6516;p78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6517;p78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6518;p78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6519;p78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6520;p78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6521;p78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6522;p78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6523;p78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6524;p78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6525;p78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6526;p78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6527;p78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6528;p78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6529;p78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6530;p78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6531;p78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6532;p78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6533;p78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6534;p78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6535;p78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6536;p78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6537;p78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6538;p78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6539;p78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6540;p78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6541;p78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6542;p78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6543;p78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6544;p78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6545;p78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6546;p78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6547;p78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6548;p78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6549;p78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6550;p78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6551;p78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6552;p78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6553;p78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6554;p78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6555;p78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6556;p78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6557;p78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6558;p78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6559;p78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6560;p78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6561;p78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6562;p78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6563;p78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6564;p78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6565;p78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6566;p78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6567;p78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6568;p78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6569;p78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6570;p78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6571;p78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6572;p78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6573;p78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6574;p78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6575;p78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6576;p78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6577;p78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6578;p78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6579;p78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6580;p78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6581;p78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6582;p78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6583;p78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6584;p78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6585;p78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6586;p78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6587;p78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6588;p78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6589;p78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6590;p78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6591;p78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6592;p78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6593;p78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6594;p78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6595;p78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6596;p78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6597;p78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6598;p78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6599;p78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6600;p78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6601;p78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6602;p78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6603;p78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6604;p78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6605;p78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6606;p78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6607;p78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6608;p78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6609;p78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6610;p78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6611;p78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6612;p78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6613;p78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6614;p78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6615;p78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6616;p78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6617;p78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6618;p78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6619;p78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6620;p78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6621;p78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6622;p78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6623;p78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6624;p78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6625;p78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6626;p78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6627;p78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6628;p78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6629;p78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6630;p78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6631;p78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6632;p78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6633;p78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6634;p78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6635;p78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6636;p78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6637;p78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6638;p78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6639;p78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6640;p78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6641;p78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6642;p78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6643;p78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6644;p78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6645;p78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6646;p78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6647;p78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6648;p78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6649;p78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6650;p78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6651;p78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6652;p78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6653;p78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6654;p78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6655;p78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6656;p78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6657;p78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6658;p78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6659;p78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6660;p78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6661;p78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6662;p78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6663;p78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6664;p78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6665;p78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6666;p78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6667;p78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6668;p78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6669;p78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6670;p78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6671;p78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6672;p78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6673;p78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6674;p78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6675;p78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6676;p78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6677;p78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6678;p78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6679;p78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6680;p78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6681;p78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6682;p78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6683;p78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6684;p78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6685;p78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6686;p78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6687;p78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6688;p78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6689;p78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6690;p78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6691;p78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6692;p78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6693;p78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6694;p78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6695;p78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6696;p78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6697;p78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6698;p78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6699;p78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6700;p78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6701;p78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6702;p78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6703;p78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6704;p78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6705;p78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6706;p78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6707;p78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6708;p78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6709;p78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6710;p78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6711;p78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6712;p78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6713;p78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6714;p78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6715;p78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6716;p78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6717;p78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6718;p78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6719;p78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6720;p78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6721;p78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6722;p78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6723;p78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6724;p78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6725;p78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6726;p78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6727;p78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6728;p78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6729;p78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6730;p78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6731;p78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6732;p78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6733;p78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6734;p78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6735;p78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6736;p78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6737;p78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6738;p78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6739;p78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6740;p78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6741;p78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6742;p78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6743;p78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6744;p78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6745;p78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6746;p78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6747;p78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6748;p78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6749;p78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6750;p78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6751;p78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6752;p78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6753;p78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6754;p78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6755;p78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6756;p78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6757;p78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6758;p78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6759;p78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6760;p78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6761;p78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6762;p78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6763;p78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6764;p78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6765;p78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6766;p78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6767;p78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6768;p78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6769;p78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6770;p78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6771;p78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6772;p78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6773;p78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6774;p78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6775;p78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6776;p78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6777;p78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6778;p78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6779;p78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6780;p78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6781;p78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6782;p78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6783;p78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6784;p78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6785;p78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6786;p78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6787;p78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6788;p78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6789;p78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6790;p78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6791;p78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6792;p78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6793;p78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6794;p78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6795;p78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6796;p78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6797;p78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6798;p78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6799;p78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6800;p78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6801;p78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6802;p78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6803;p78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6804;p78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6805;p78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6806;p78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6807;p78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6808;p78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6809;p78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6810;p78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6811;p78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6812;p78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6813;p78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6814;p78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6815;p78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6816;p78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6817;p78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6818;p78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6819;p78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6820;p78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6821;p78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6822;p78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6823;p78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6824;p78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6825;p78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6826;p78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6827;p78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6828;p78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6829;p78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6830;p78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6831;p78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6832;p78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6833;p78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6834;p78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6835;p78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6836;p78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6837;p78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6838;p78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6839;p78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6840;p78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6841;p78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6842;p78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6843;p78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6844;p78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6845;p78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6846;p78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6847;p78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6848;p78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6849;p78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6850;p78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6851;p78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6852;p78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6853;p78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6854;p78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6855;p78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6856;p78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6857;p78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6858;p78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6859;p78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6860;p78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6861;p78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6862;p78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6863;p78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6864;p78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6865;p78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6866;p78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6867;p78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6868;p78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6869;p78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6870;p78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6871;p78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6872;p78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6873;p78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6874;p78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6875;p78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6876;p78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6877;p78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6878;p78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6879;p78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6880;p78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6881;p78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6882;p78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6883;p78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6884;p78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6885;p78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6886;p78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6887;p78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6888;p78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6889;p78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6890;p78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6891;p78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6892;p78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6893;p78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6894;p78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6895;p78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6896;p78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6897;p78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6898;p78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6899;p78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6900;p78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6901;p78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6902;p78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6903;p78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6904;p78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6905;p78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6906;p78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6907;p78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6908;p78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6909;p78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6910;p78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6911;p78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6912;p78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6913;p78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6914;p78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6915;p78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6916;p78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6917;p78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6918;p78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6919;p78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6920;p78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6921;p78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6922;p78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6923;p78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6924;p78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6925;p78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6926;p78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6927;p78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6928;p78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6929;p78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6930;p78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6931;p78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6932;p78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6933;p78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6934;p78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6935;p78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6936;p78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6937;p78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6938;p78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6939;p78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6940;p78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6941;p78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6942;p78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6943;p78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6944;p78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6945;p78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6946;p78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6947;p78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6948;p78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6949;p78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6950;p78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6951;p78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6952;p78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6953;p78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6954;p78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6955;p78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6956;p78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6957;p78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6958;p78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6959;p78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6960;p78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6961;p78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6962;p78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6963;p78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6964;p78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6965;p78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6966;p78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6967;p78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6968;p78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6969;p78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6970;p78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6971;p78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6972;p78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6973;p78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6974;p78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6975;p78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6976;p78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6977;p78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6978;p78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6979;p78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6980;p78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6981;p78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6982;p78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6983;p78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6984;p78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6985;p78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6986;p78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6987;p78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6988;p78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6989;p78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6990;p78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6991;p78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6992;p78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6993;p78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6994;p78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6995;p78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6996;p78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6997;p78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6998;p78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6999;p78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7000;p78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7001;p78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7002;p78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7003;p78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7004;p78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7005;p78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7006;p78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7007;p78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7008;p78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7009;p78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7010;p78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7011;p78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7012;p78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7013;p78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7014;p78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7015;p78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7016;p78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7017;p78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7018;p78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7019;p78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7020;p78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7021;p78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7022;p78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7023;p78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7024;p78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7025;p78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7026;p78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7027;p78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7028;p78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7029;p78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7030;p78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7031;p78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7032;p78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7033;p78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7034;p78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7035;p78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7036;p78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7037;p78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7038;p78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7039;p78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7040;p78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7041;p78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7042;p78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7043;p78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7044;p78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7045;p78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7046;p78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7047;p78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7048;p78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7049;p78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7050;p78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7051;p78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7052;p78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7053;p78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7054;p78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7055;p78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7056;p78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7057;p78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7058;p78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7059;p78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7060;p78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7061;p78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7062;p78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7063;p78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7064;p78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7065;p78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7066;p78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7067;p78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7068;p78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7069;p78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7070;p78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7071;p78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7072;p78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7073;p78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7074;p78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7075;p78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7076;p78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7077;p78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7078;p78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7079;p78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7080;p78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7081;p78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7082;p78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7083;p78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7084;p78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7085;p78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7086;p78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7087;p78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7088;p78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7089;p78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7090;p78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7091;p78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7092;p78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7093;p78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7094;p78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7095;p78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7096;p78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7097;p78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7098;p78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7099;p78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7100;p78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7101;p78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7102;p78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7103;p78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7104;p78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7105;p78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7106;p78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7107;p78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7108;p78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7109;p78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7110;p78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7111;p78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7112;p78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7113;p78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7114;p78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7115;p78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7116;p78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7117;p78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7118;p78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7119;p78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7120;p78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7121;p78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7122;p78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7123;p78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7124;p78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7125;p78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7126;p78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7127;p78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7128;p78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7129;p78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7130;p78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7131;p78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7132;p78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7133;p78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7134;p78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7135;p78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7136;p78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7137;p78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7138;p78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7139;p78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7140;p78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7141;p78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7142;p78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7143;p78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7144;p78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7145;p78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7146;p78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7147;p78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7148;p78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7149;p78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7150;p78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7151;p78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7152;p78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7153;p78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7154;p78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7155;p78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7156;p78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7157;p78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7158;p78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7159;p78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7160;p78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7161;p78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7162;p78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7163;p78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7164;p78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7165;p78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7166;p78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7167;p78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7168;p78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7169;p78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7170;p78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7171;p78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7172;p78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7173;p78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7174;p78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7175;p78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7176;p78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7177;p78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7178;p78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7179;p78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7180;p78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7181;p78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7182;p78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7183;p78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7184;p78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7185;p78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7186;p78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7187;p78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7188;p78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7189;p78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7190;p78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7191;p78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7192;p78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7193;p78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7194;p78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7195;p78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7196;p78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7197;p78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7198;p78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7199;p78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7200;p78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7201;p78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7202;p78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7203;p78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7204;p78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7205;p78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7206;p78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7207;p78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7208;p78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7209;p78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7210;p78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7211;p78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7212;p78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7213;p78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7214;p78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7215;p78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7216;p78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7217;p78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7218;p78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7219;p78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7220;p78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7221;p78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7222;p78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7223;p78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7224;p78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7225;p78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7226;p78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7227;p78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7228;p78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7229;p78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7230;p78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7231;p78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7232;p78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9" name="Google Shape;9359;p82"/>
          <p:cNvGrpSpPr/>
          <p:nvPr/>
        </p:nvGrpSpPr>
        <p:grpSpPr>
          <a:xfrm>
            <a:off x="2436591" y="1785617"/>
            <a:ext cx="829818" cy="70940"/>
            <a:chOff x="5224975" y="2962250"/>
            <a:chExt cx="1544400" cy="0"/>
          </a:xfrm>
        </p:grpSpPr>
        <p:cxnSp>
          <p:nvCxnSpPr>
            <p:cNvPr id="3253" name="Google Shape;9360;p82"/>
            <p:cNvCxnSpPr/>
            <p:nvPr/>
          </p:nvCxnSpPr>
          <p:spPr>
            <a:xfrm>
              <a:off x="5224975" y="2962250"/>
              <a:ext cx="1544400" cy="0"/>
            </a:xfrm>
            <a:prstGeom prst="straightConnector1">
              <a:avLst/>
            </a:prstGeom>
            <a:noFill/>
            <a:ln w="19050" cap="flat" cmpd="sng">
              <a:solidFill>
                <a:srgbClr val="E3E9E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4" name="Google Shape;9361;p82"/>
            <p:cNvCxnSpPr/>
            <p:nvPr/>
          </p:nvCxnSpPr>
          <p:spPr>
            <a:xfrm>
              <a:off x="5225150" y="2962250"/>
              <a:ext cx="453300" cy="0"/>
            </a:xfrm>
            <a:prstGeom prst="straightConnector1">
              <a:avLst/>
            </a:prstGeom>
            <a:noFill/>
            <a:ln w="19050" cap="flat" cmpd="sng">
              <a:solidFill>
                <a:srgbClr val="7994A9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40"/>
          <p:cNvSpPr/>
          <p:nvPr/>
        </p:nvSpPr>
        <p:spPr>
          <a:xfrm>
            <a:off x="5117875" y="2840250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40"/>
          <p:cNvSpPr/>
          <p:nvPr/>
        </p:nvSpPr>
        <p:spPr>
          <a:xfrm>
            <a:off x="1671300" y="2840250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40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1124108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Sujet 1 : Détection de points d’intérêt</a:t>
            </a:r>
            <a:br>
              <a:rPr lang="en" sz="2400" dirty="0" smtClean="0"/>
            </a:br>
            <a:r>
              <a:rPr lang="en" sz="2400" dirty="0" smtClean="0"/>
              <a:t> </a:t>
            </a:r>
            <a:r>
              <a:rPr lang="en" sz="2400" dirty="0">
                <a:solidFill>
                  <a:schemeClr val="accent2"/>
                </a:solidFill>
              </a:rPr>
              <a:t>VS.</a:t>
            </a:r>
            <a:r>
              <a:rPr lang="en" sz="2400" dirty="0"/>
              <a:t> </a:t>
            </a:r>
            <a:br>
              <a:rPr lang="en" sz="2400" dirty="0"/>
            </a:br>
            <a:r>
              <a:rPr lang="en" sz="2400" dirty="0" smtClean="0"/>
              <a:t>Sujet 2 : Pyramide de résolutions</a:t>
            </a:r>
            <a:endParaRPr sz="2400" dirty="0"/>
          </a:p>
        </p:txBody>
      </p:sp>
      <p:sp>
        <p:nvSpPr>
          <p:cNvPr id="2987" name="Google Shape;2987;p40"/>
          <p:cNvSpPr txBox="1">
            <a:spLocks noGrp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Sujet 1 </a:t>
            </a:r>
            <a:endParaRPr dirty="0"/>
          </a:p>
        </p:txBody>
      </p:sp>
      <p:sp>
        <p:nvSpPr>
          <p:cNvPr id="2988" name="Google Shape;2988;p40"/>
          <p:cNvSpPr txBox="1">
            <a:spLocks noGrp="1"/>
          </p:cNvSpPr>
          <p:nvPr>
            <p:ph type="subTitle" idx="1"/>
          </p:nvPr>
        </p:nvSpPr>
        <p:spPr>
          <a:xfrm>
            <a:off x="1540499" y="3299259"/>
            <a:ext cx="3293967" cy="14844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dirty="0" smtClean="0"/>
              <a:t>+ Application d’un filtre de Sobel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dirty="0" smtClean="0"/>
              <a:t>+ Compréhension d’un nouveau filtre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dirty="0" smtClean="0"/>
              <a:t>+ Calcul de gradient</a:t>
            </a:r>
          </a:p>
        </p:txBody>
      </p:sp>
      <p:sp>
        <p:nvSpPr>
          <p:cNvPr id="2989" name="Google Shape;2989;p40"/>
          <p:cNvSpPr txBox="1">
            <a:spLocks noGrp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Sujet 2 </a:t>
            </a:r>
            <a:endParaRPr dirty="0"/>
          </a:p>
        </p:txBody>
      </p:sp>
      <p:sp>
        <p:nvSpPr>
          <p:cNvPr id="2990" name="Google Shape;2990;p40"/>
          <p:cNvSpPr txBox="1">
            <a:spLocks noGrp="1"/>
          </p:cNvSpPr>
          <p:nvPr>
            <p:ph type="subTitle" idx="4"/>
          </p:nvPr>
        </p:nvSpPr>
        <p:spPr>
          <a:xfrm>
            <a:off x="4987075" y="3299258"/>
            <a:ext cx="3869058" cy="14844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smtClean="0"/>
              <a:t>Filtre de Gauss déjà implémenté </a:t>
            </a:r>
            <a:r>
              <a:rPr lang="fr-FR" dirty="0" smtClean="0"/>
              <a:t>dans le</a:t>
            </a:r>
            <a:r>
              <a:rPr lang="fr-FR" dirty="0" smtClean="0"/>
              <a:t> </a:t>
            </a:r>
            <a:r>
              <a:rPr lang="fr-FR" dirty="0" smtClean="0"/>
              <a:t>projet VGA</a:t>
            </a:r>
            <a:endParaRPr dirty="0"/>
          </a:p>
        </p:txBody>
      </p:sp>
      <p:grpSp>
        <p:nvGrpSpPr>
          <p:cNvPr id="3002" name="Google Shape;3002;p40"/>
          <p:cNvGrpSpPr/>
          <p:nvPr/>
        </p:nvGrpSpPr>
        <p:grpSpPr>
          <a:xfrm>
            <a:off x="7809182" y="1730029"/>
            <a:ext cx="2250993" cy="228146"/>
            <a:chOff x="7809182" y="1151604"/>
            <a:chExt cx="2250993" cy="228146"/>
          </a:xfrm>
        </p:grpSpPr>
        <p:sp>
          <p:nvSpPr>
            <p:cNvPr id="3003" name="Google Shape;3003;p40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0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40"/>
          <p:cNvSpPr/>
          <p:nvPr/>
        </p:nvSpPr>
        <p:spPr>
          <a:xfrm rot="10800000" flipH="1">
            <a:off x="-864812" y="425928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8" name="Google Shape;9415;p82"/>
          <p:cNvGrpSpPr/>
          <p:nvPr/>
        </p:nvGrpSpPr>
        <p:grpSpPr>
          <a:xfrm rot="10800000">
            <a:off x="5910451" y="1965252"/>
            <a:ext cx="775247" cy="714513"/>
            <a:chOff x="1621700" y="238125"/>
            <a:chExt cx="4370050" cy="4025425"/>
          </a:xfrm>
        </p:grpSpPr>
        <p:sp>
          <p:nvSpPr>
            <p:cNvPr id="1649" name="Google Shape;9416;p82"/>
            <p:cNvSpPr/>
            <p:nvPr/>
          </p:nvSpPr>
          <p:spPr>
            <a:xfrm>
              <a:off x="2235475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9417;p82"/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9419;p82"/>
            <p:cNvSpPr/>
            <p:nvPr/>
          </p:nvSpPr>
          <p:spPr>
            <a:xfrm>
              <a:off x="1621700" y="3256600"/>
              <a:ext cx="4370050" cy="1006950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5660;p78"/>
          <p:cNvGrpSpPr/>
          <p:nvPr/>
        </p:nvGrpSpPr>
        <p:grpSpPr>
          <a:xfrm>
            <a:off x="1879078" y="1866199"/>
            <a:ext cx="1944843" cy="881042"/>
            <a:chOff x="238125" y="1038125"/>
            <a:chExt cx="7146800" cy="3633625"/>
          </a:xfrm>
        </p:grpSpPr>
        <p:sp>
          <p:nvSpPr>
            <p:cNvPr id="1654" name="Google Shape;5661;p78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5662;p78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5663;p78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5664;p78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5665;p78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5666;p78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5667;p78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5668;p78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5669;p78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5670;p78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5671;p78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5672;p78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5673;p78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5674;p78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5675;p78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5676;p78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5677;p78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5678;p78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5679;p78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5680;p78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5681;p78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5682;p78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5683;p78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5684;p78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5685;p78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5686;p78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5687;p78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5688;p78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5689;p78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5690;p78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5691;p78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5692;p78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5693;p78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5694;p78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5695;p78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5696;p78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5697;p78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5698;p78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5699;p78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5700;p78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5701;p78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5702;p78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5703;p78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5704;p78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5705;p78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5706;p78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5707;p78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5708;p78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5709;p78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5710;p78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5711;p78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5712;p78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5713;p78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5714;p78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5715;p78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5716;p78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5717;p78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5718;p78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5719;p78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5720;p78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5721;p78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5722;p78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5723;p78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5724;p78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5725;p78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5726;p78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5727;p78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5728;p78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5729;p78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5730;p78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5731;p78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5732;p78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5733;p78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5734;p78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5735;p78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5736;p78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5737;p78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5738;p78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5739;p78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5740;p78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5741;p78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5742;p78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5743;p78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5744;p78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5745;p78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5746;p78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5747;p78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5748;p78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5749;p78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5750;p78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5751;p78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5752;p78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5753;p78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5754;p78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5755;p78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5756;p78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5757;p78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5758;p78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5759;p78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5760;p78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5761;p78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5762;p78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5763;p78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5764;p78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5765;p78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5766;p78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5767;p78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5768;p78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5769;p78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5770;p78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5771;p78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5772;p78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5773;p78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5774;p78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5775;p78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5776;p78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5777;p78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5778;p78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5779;p78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5780;p78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5781;p78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5782;p78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5783;p78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5784;p78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5785;p78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5786;p78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5787;p78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5788;p78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5789;p78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5790;p78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5791;p78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5792;p78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5793;p78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5794;p78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5795;p78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5796;p78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5797;p78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5798;p78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5799;p78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5800;p78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5801;p78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5802;p78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5803;p78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5804;p78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5805;p78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5806;p78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5807;p78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5808;p78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5809;p78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5810;p78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5811;p78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5812;p78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5813;p78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5814;p78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5815;p78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5816;p78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5817;p78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5818;p78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5819;p78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5820;p78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5821;p78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5822;p78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5823;p78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5824;p78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5825;p78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5826;p78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5827;p78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5828;p78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5829;p78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5830;p78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5831;p78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5832;p78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5833;p78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5834;p78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5835;p78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5836;p78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5837;p78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5838;p78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5839;p78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5840;p78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5841;p78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5842;p78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5843;p78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5844;p78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5845;p78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5846;p78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5847;p78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5848;p78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5849;p78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5850;p78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5851;p78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5852;p78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5853;p78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5854;p78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5855;p78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5856;p78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5857;p78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5858;p78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5859;p78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5860;p78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5861;p78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5862;p78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5863;p78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5864;p78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5865;p78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5866;p78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5867;p78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5868;p78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5869;p78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5870;p78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5871;p78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5872;p78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5873;p78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5874;p78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5875;p78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5876;p78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5877;p78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5878;p78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5879;p78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5880;p78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5881;p78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5882;p78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5883;p78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5884;p78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5885;p78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5886;p78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5887;p78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5888;p78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5889;p78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5890;p78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5891;p78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5892;p78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5893;p78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5894;p78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5895;p78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5896;p78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5897;p78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5898;p78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5899;p78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5900;p78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5901;p78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5902;p78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5903;p78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5904;p78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5905;p78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5906;p78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5907;p78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5908;p78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5909;p78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5910;p78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5911;p78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5912;p78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5913;p78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5914;p78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5915;p78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5916;p78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5917;p78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5918;p78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5919;p78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5920;p78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5921;p78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5922;p78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5923;p78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5924;p78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5925;p78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5926;p78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5927;p78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5928;p78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5929;p78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5930;p78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5931;p78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5932;p78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5933;p78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5934;p78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5935;p78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5936;p78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5937;p78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5938;p78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5939;p78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5940;p78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5941;p78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5942;p78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5943;p78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5944;p78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5945;p78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5946;p78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5947;p78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5948;p78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5949;p78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5950;p78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5951;p78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5952;p78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5953;p78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5954;p78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5955;p78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5956;p78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5957;p78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5958;p78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5959;p78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5960;p78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5961;p78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5962;p78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5963;p78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5964;p78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5965;p78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5966;p78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5967;p78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5968;p78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5969;p78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5970;p78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5971;p78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5972;p78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5973;p78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5974;p78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5975;p78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5976;p78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5977;p78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5978;p78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5979;p78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5980;p78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5981;p78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5982;p78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5983;p78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5984;p78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5985;p78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5986;p78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5987;p78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5988;p78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5989;p78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5990;p78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5991;p78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5992;p78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5993;p78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5994;p78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5995;p78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5996;p78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5997;p78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5998;p78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5999;p78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6000;p78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6001;p78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6002;p78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6003;p78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6004;p78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6005;p78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6006;p78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6007;p78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6008;p78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6009;p78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6010;p78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6011;p78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6012;p78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6013;p78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6014;p78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6015;p78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6016;p78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6017;p78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6018;p78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6019;p78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6020;p78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6021;p78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6022;p78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6023;p78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6024;p78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6025;p78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6026;p78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6027;p78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6028;p78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6029;p78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6030;p78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6031;p78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6032;p78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6033;p78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6034;p78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6035;p78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6036;p78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6037;p78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6038;p78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6039;p78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6040;p78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6041;p78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6042;p78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6043;p78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6044;p78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6045;p78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6046;p78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6047;p78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6048;p78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6049;p78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6050;p78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6051;p78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6052;p78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6053;p78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6054;p78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6055;p78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6056;p78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6057;p78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6058;p78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6059;p78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6060;p78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6061;p78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6062;p78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6063;p78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6064;p78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6065;p78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6066;p78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6067;p78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6068;p78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6069;p78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6070;p78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6071;p78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6072;p78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6073;p78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6074;p78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6075;p78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6076;p78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6077;p78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6078;p78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6079;p78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6080;p78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6081;p78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6082;p78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6083;p78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6084;p78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6085;p78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6086;p78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6087;p78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6088;p78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6089;p78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6090;p78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6091;p78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6092;p78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6093;p78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6094;p78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6095;p78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6096;p78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6097;p78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6098;p78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6099;p78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6100;p78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6101;p78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6102;p78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6103;p78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6104;p78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6105;p78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6106;p78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6107;p78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6108;p78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6109;p78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6110;p78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6111;p78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6112;p78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6113;p78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6114;p78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6115;p78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6116;p78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6117;p78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6118;p78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6119;p78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6120;p78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6121;p78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6122;p78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6123;p78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6124;p78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6125;p78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6126;p78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6127;p78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6128;p78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6129;p78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6130;p78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6131;p78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6132;p78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6133;p78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6134;p78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6135;p78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6136;p78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6137;p78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6138;p78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6139;p78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6140;p78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6141;p78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6142;p78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6143;p78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6144;p78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6145;p78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6146;p78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6147;p78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6148;p78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6149;p78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6150;p78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6151;p78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6152;p78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6153;p78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6154;p78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6155;p78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6156;p78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6157;p78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6158;p78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6159;p78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6160;p78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6161;p78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6162;p78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6163;p78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6164;p78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6165;p78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6166;p78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6167;p78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6168;p78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6169;p78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6170;p78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6171;p78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6172;p78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6173;p78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6174;p78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6175;p78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6176;p78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6177;p78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6178;p78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6179;p78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6180;p78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6181;p78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6182;p78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6183;p78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6184;p78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6185;p78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6186;p78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6187;p78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6188;p78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6189;p78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6190;p78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6191;p78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6192;p78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6193;p78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6194;p78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6195;p78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6196;p78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6197;p78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6198;p78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6199;p78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6200;p78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6201;p78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6202;p78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6203;p78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6204;p78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6205;p78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6206;p78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6207;p78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6208;p78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6209;p78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6210;p78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6211;p78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6212;p78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6213;p78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6214;p78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6215;p78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6216;p78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6217;p78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6218;p78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6219;p78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6220;p78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6221;p78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6222;p78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6223;p78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6224;p78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6225;p78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6226;p78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6227;p78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6228;p78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6229;p78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6230;p78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6231;p78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6232;p78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6233;p78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6234;p78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6235;p78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6236;p78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6237;p78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6238;p78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6239;p78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6240;p78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6241;p78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6242;p78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6243;p78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6244;p78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6245;p78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6246;p78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6247;p78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6248;p78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6249;p78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6250;p78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6251;p78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6252;p78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6253;p78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6254;p78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6255;p78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6256;p78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6257;p78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6258;p78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6259;p78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6260;p78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6261;p78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6262;p78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6263;p78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6264;p78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6265;p78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6266;p78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6267;p78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6268;p78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6269;p78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6270;p78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6271;p78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6272;p78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6273;p78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6274;p78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6275;p78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6276;p78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6277;p78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6278;p78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6279;p78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6280;p78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6281;p78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6282;p78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6283;p78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6284;p78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6285;p78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6286;p78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6287;p78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6288;p78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6289;p78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6290;p78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6291;p78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6292;p78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6293;p78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6294;p78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6295;p78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6296;p78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6297;p78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6298;p78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6299;p78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6300;p78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6301;p78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6302;p78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6303;p78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6304;p78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6305;p78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6306;p78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6307;p78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6308;p78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6309;p78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6310;p78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6311;p78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6312;p78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6313;p78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6314;p78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6315;p78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6316;p78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6317;p78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6318;p78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6319;p78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6320;p78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6321;p78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6322;p78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6323;p78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6324;p78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6325;p78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6326;p78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6327;p78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6328;p78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6329;p78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6330;p78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6331;p78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6332;p78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6333;p78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6334;p78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6335;p78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6336;p78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6337;p78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6338;p78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6339;p78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6340;p78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6341;p78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6342;p78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6343;p78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6344;p78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6345;p78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6346;p78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6347;p78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6348;p78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6349;p78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6350;p78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6351;p78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6352;p78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6353;p78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6354;p78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6355;p78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6356;p78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6357;p78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6358;p78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6359;p78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6360;p78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6361;p78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6362;p78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6363;p78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6364;p78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6365;p78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6366;p78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6367;p78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6368;p78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6369;p78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6370;p78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6371;p78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6372;p78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6373;p78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6374;p78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6375;p78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6376;p78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6377;p78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6378;p78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6379;p78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6380;p78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6381;p78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6382;p78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6383;p78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6384;p78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6385;p78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6386;p78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6387;p78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6388;p78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6389;p78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6390;p78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6391;p78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6392;p78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6393;p78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6394;p78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6395;p78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6396;p78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6397;p78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6398;p78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6399;p78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6400;p78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6401;p78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6402;p78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6403;p78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6404;p78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6405;p78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6406;p78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6407;p78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6408;p78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6409;p78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6410;p78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6411;p78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6412;p78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6413;p78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6414;p78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6415;p78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6416;p78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6417;p78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6418;p78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6419;p78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6420;p78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6421;p78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6422;p78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6423;p78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6424;p78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6425;p78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6426;p78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6427;p78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6428;p78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6429;p78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6430;p78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6431;p78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6432;p78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6433;p78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6434;p78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6435;p78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6436;p78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6437;p78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6438;p78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6439;p78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6440;p78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6441;p78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6442;p78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6443;p78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6444;p78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6445;p78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6446;p78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6447;p78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6448;p78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6449;p78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6450;p78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6451;p78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6452;p78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6453;p78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6454;p78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6455;p78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6456;p78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6457;p78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6458;p78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6459;p78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6460;p78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6461;p78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6462;p78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6463;p78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6464;p78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6465;p78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6466;p78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6467;p78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6468;p78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6469;p78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6470;p78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6471;p78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6472;p78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6473;p78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6474;p78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6475;p78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6476;p78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6477;p78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6478;p78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6479;p78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6480;p78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6481;p78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6482;p78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6483;p78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6484;p78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6485;p78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6486;p78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6487;p78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6488;p78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6489;p78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6490;p78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6491;p78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6492;p78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6493;p78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6494;p78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6495;p78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6496;p78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6497;p78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6498;p78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6499;p78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6500;p78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6501;p78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6502;p78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6503;p78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6504;p78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6505;p78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6506;p78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6507;p78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6508;p78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6509;p78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6510;p78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6511;p78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6512;p78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6513;p78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6514;p78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6515;p78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6516;p78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6517;p78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6518;p78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6519;p78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6520;p78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6521;p78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6522;p78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6523;p78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6524;p78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6525;p78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6526;p78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6527;p78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6528;p78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6529;p78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6530;p78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6531;p78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6532;p78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6533;p78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6534;p78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6535;p78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6536;p78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6537;p78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6538;p78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6539;p78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6540;p78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6541;p78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6542;p78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6543;p78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6544;p78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6545;p78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6546;p78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6547;p78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6548;p78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6549;p78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6550;p78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6551;p78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6552;p78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6553;p78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6554;p78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6555;p78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6556;p78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6557;p78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6558;p78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6559;p78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6560;p78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6561;p78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6562;p78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6563;p78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6564;p78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6565;p78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6566;p78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6567;p78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6568;p78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6569;p78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6570;p78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6571;p78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6572;p78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6573;p78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6574;p78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6575;p78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6576;p78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6577;p78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6578;p78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6579;p78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6580;p78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6581;p78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6582;p78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6583;p78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6584;p78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6585;p78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6586;p78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6587;p78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6588;p78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6589;p78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6590;p78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6591;p78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6592;p78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6593;p78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6594;p78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6595;p78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6596;p78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6597;p78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6598;p78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6599;p78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6600;p78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6601;p78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6602;p78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6603;p78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6604;p78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6605;p78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6606;p78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6607;p78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6608;p78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6609;p78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6610;p78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6611;p78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6612;p78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6613;p78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6614;p78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6615;p78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6616;p78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6617;p78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6618;p78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6619;p78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6620;p78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6621;p78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6622;p78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6623;p78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6624;p78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6625;p78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6626;p78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6627;p78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6628;p78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6629;p78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6630;p78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6631;p78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6632;p78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6633;p78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6634;p78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6635;p78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6636;p78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6637;p78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6638;p78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6639;p78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6640;p78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6641;p78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6642;p78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6643;p78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6644;p78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6645;p78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6646;p78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6647;p78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6648;p78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6649;p78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6650;p78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6651;p78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6652;p78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6653;p78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6654;p78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6655;p78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6656;p78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6657;p78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6658;p78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6659;p78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6660;p78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6661;p78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6662;p78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6663;p78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6664;p78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6665;p78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6666;p78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6667;p78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6668;p78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6669;p78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6670;p78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6671;p78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6672;p78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6673;p78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6674;p78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6675;p78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6676;p78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6677;p78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6678;p78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6679;p78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6680;p78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6681;p78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6682;p78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6683;p78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6684;p78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6685;p78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6686;p78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6687;p78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6688;p78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6689;p78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6690;p78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6691;p78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6692;p78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6693;p78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6694;p78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6695;p78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6696;p78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6697;p78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6698;p78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6699;p78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6700;p78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6701;p78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6702;p78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6703;p78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6704;p78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6705;p78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6706;p78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6707;p78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6708;p78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6709;p78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6710;p78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6711;p78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6712;p78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6713;p78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6714;p78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6715;p78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6716;p78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6717;p78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6718;p78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6719;p78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6720;p78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6721;p78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6722;p78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6723;p78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6724;p78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6725;p78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6726;p78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6727;p78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6728;p78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6729;p78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6730;p78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6731;p78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6732;p78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6733;p78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6734;p78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6735;p78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6736;p78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6737;p78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6738;p78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6739;p78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6740;p78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6741;p78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6742;p78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6743;p78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6744;p78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6745;p78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6746;p78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6747;p78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6748;p78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6749;p78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6750;p78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6751;p78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6752;p78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6753;p78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6754;p78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6755;p78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6756;p78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6757;p78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6758;p78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6759;p78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6760;p78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6761;p78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6762;p78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6763;p78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6764;p78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6765;p78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6766;p78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6767;p78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6768;p78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6769;p78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6770;p78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6771;p78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6772;p78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6773;p78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6774;p78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6775;p78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6776;p78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6777;p78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6778;p78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6779;p78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6780;p78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6781;p78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6782;p78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6783;p78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6784;p78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6785;p78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6786;p78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6787;p78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6788;p78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6789;p78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6790;p78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6791;p78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6792;p78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6793;p78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6794;p78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6795;p78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6796;p78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6797;p78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6798;p78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6799;p78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6800;p78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6801;p78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6802;p78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6803;p78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6804;p78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6805;p78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6806;p78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6807;p78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6808;p78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6809;p78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6810;p78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6811;p78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6812;p78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6813;p78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6814;p78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6815;p78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6816;p78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6817;p78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6818;p78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6819;p78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6820;p78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6821;p78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6822;p78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6823;p78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6824;p78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6825;p78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6826;p78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6827;p78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6828;p78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6829;p78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6830;p78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6831;p78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6832;p78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6833;p78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6834;p78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6835;p78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6836;p78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6837;p78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6838;p78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6839;p78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6840;p78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6841;p78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6842;p78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6843;p78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6844;p78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6845;p78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6846;p78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6847;p78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6848;p78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6849;p78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6850;p78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6851;p78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6852;p78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6853;p78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6854;p78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6855;p78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6856;p78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6857;p78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6858;p78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6859;p78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6860;p78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6861;p78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6862;p78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6863;p78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6864;p78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6865;p78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6866;p78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6867;p78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6868;p78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6869;p78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6870;p78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6871;p78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6872;p78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6873;p78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6874;p78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6875;p78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6876;p78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6877;p78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6878;p78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6879;p78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6880;p78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6881;p78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6882;p78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6883;p78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6884;p78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6885;p78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6886;p78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6887;p78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6888;p78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6889;p78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6890;p78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6891;p78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6892;p78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6893;p78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6894;p78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6895;p78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6896;p78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6897;p78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6898;p78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6899;p78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6900;p78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6901;p78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6902;p78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6903;p78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6904;p78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6905;p78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6906;p78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6907;p78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6908;p78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6909;p78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6910;p78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6911;p78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6912;p78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6913;p78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6914;p78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6915;p78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6916;p78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6917;p78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6918;p78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6919;p78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6920;p78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6921;p78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6922;p78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6923;p78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6924;p78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6925;p78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6926;p78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6927;p78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6928;p78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6929;p78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6930;p78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6931;p78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6932;p78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6933;p78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6934;p78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6935;p78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6936;p78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6937;p78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6938;p78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6939;p78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6940;p78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6941;p78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6942;p78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6943;p78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6944;p78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6945;p78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6946;p78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6947;p78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6948;p78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6949;p78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6950;p78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6951;p78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6952;p78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6953;p78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6954;p78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6955;p78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6956;p78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6957;p78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6958;p78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6959;p78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6960;p78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6961;p78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6962;p78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6963;p78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6964;p78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6965;p78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6966;p78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6967;p78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6968;p78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6969;p78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6970;p78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6971;p78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6972;p78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6973;p78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6974;p78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6975;p78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6976;p78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6977;p78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6978;p78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6979;p78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6980;p78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6981;p78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6982;p78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6983;p78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6984;p78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6985;p78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6986;p78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6987;p78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6988;p78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6989;p78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6990;p78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6991;p78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6992;p78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6993;p78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6994;p78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6995;p78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6996;p78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6997;p78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6998;p78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6999;p78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7000;p78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7001;p78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7002;p78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7003;p78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7004;p78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7005;p78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7006;p78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7007;p78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7008;p78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7009;p78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7010;p78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7011;p78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7012;p78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7013;p78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7014;p78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7015;p78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7016;p78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7017;p78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7018;p78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7019;p78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7020;p78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7021;p78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7022;p78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7023;p78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7024;p78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7025;p78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7026;p78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7027;p78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7028;p78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7029;p78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7030;p78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7031;p78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7032;p78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7033;p78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7034;p78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7035;p78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7036;p78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7037;p78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7038;p78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7039;p78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7040;p78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7041;p78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7042;p78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7043;p78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7044;p78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7045;p78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7046;p78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7047;p78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7048;p78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7049;p78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7050;p78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7051;p78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7052;p78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7053;p78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7054;p78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7055;p78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7056;p78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7057;p78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7058;p78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7059;p78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7060;p78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7061;p78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7062;p78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7063;p78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7064;p78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7065;p78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7066;p78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7067;p78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7068;p78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7069;p78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7070;p78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7071;p78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7072;p78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7073;p78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7074;p78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7075;p78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7076;p78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7077;p78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7078;p78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7079;p78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7080;p78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7081;p78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7082;p78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7083;p78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7084;p78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7085;p78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7086;p78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7087;p78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7088;p78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7089;p78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7090;p78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7091;p78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7092;p78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7093;p78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7094;p78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7095;p78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7096;p78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7097;p78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7098;p78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7099;p78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7100;p78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7101;p78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7102;p78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7103;p78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7104;p78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7105;p78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7106;p78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7107;p78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7108;p78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7109;p78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7110;p78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7111;p78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7112;p78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7113;p78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7114;p78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7115;p78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7116;p78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7117;p78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7118;p78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7119;p78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7120;p78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7121;p78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7122;p78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7123;p78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7124;p78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7125;p78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7126;p78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7127;p78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7128;p78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7129;p78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7130;p78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7131;p78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7132;p78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7133;p78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7134;p78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7135;p78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7136;p78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7137;p78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7138;p78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7139;p78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7140;p78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7141;p78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7142;p78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7143;p78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7144;p78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7145;p78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7146;p78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7147;p78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7148;p78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7149;p78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7150;p78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7151;p78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7152;p78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7153;p78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7154;p78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7155;p78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7156;p78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7157;p78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7158;p78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7159;p78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7160;p78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7161;p78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7162;p78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7163;p78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7164;p78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7165;p78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7166;p78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7167;p78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7168;p78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7169;p78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7170;p78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7171;p78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7172;p78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7173;p78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7174;p78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7175;p78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7176;p78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7177;p78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7178;p78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7179;p78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7180;p78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7181;p78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7182;p78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7183;p78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7184;p78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7185;p78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7186;p78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7187;p78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7188;p78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7189;p78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7190;p78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7191;p78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7192;p78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7193;p78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7194;p78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7195;p78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7196;p78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7197;p78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7198;p78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7199;p78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7200;p78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7201;p78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7202;p78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7203;p78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7204;p78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7205;p78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7206;p78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7207;p78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7208;p78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7209;p78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7210;p78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7211;p78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7212;p78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7213;p78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7214;p78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7215;p78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7216;p78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7217;p78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7218;p78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7219;p78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7220;p78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7221;p78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7222;p78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7223;p78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7224;p78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7225;p78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7226;p78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7227;p78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7228;p78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7229;p78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7230;p78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7231;p78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7232;p78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0" name="Google Shape;9359;p82"/>
          <p:cNvGrpSpPr/>
          <p:nvPr/>
        </p:nvGrpSpPr>
        <p:grpSpPr>
          <a:xfrm>
            <a:off x="2436591" y="1785617"/>
            <a:ext cx="829818" cy="70940"/>
            <a:chOff x="5224975" y="2962250"/>
            <a:chExt cx="1544400" cy="0"/>
          </a:xfrm>
        </p:grpSpPr>
        <p:cxnSp>
          <p:nvCxnSpPr>
            <p:cNvPr id="1591" name="Google Shape;9360;p82"/>
            <p:cNvCxnSpPr/>
            <p:nvPr/>
          </p:nvCxnSpPr>
          <p:spPr>
            <a:xfrm>
              <a:off x="5224975" y="2962250"/>
              <a:ext cx="1544400" cy="0"/>
            </a:xfrm>
            <a:prstGeom prst="straightConnector1">
              <a:avLst/>
            </a:prstGeom>
            <a:noFill/>
            <a:ln w="19050" cap="flat" cmpd="sng">
              <a:solidFill>
                <a:srgbClr val="E3E9E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2" name="Google Shape;9361;p82"/>
            <p:cNvCxnSpPr/>
            <p:nvPr/>
          </p:nvCxnSpPr>
          <p:spPr>
            <a:xfrm>
              <a:off x="5225150" y="2962250"/>
              <a:ext cx="453300" cy="0"/>
            </a:xfrm>
            <a:prstGeom prst="straightConnector1">
              <a:avLst/>
            </a:prstGeom>
            <a:noFill/>
            <a:ln w="19050" cap="flat" cmpd="sng">
              <a:solidFill>
                <a:srgbClr val="7994A9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593" name="Google Shape;7355;p78"/>
          <p:cNvSpPr/>
          <p:nvPr/>
        </p:nvSpPr>
        <p:spPr>
          <a:xfrm flipH="1">
            <a:off x="2762205" y="3362259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2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38"/>
          <p:cNvSpPr/>
          <p:nvPr/>
        </p:nvSpPr>
        <p:spPr>
          <a:xfrm>
            <a:off x="1453350" y="3393677"/>
            <a:ext cx="6237300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38"/>
          <p:cNvSpPr txBox="1">
            <a:spLocks noGrp="1"/>
          </p:cNvSpPr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Filtres </a:t>
            </a:r>
            <a:r>
              <a:rPr lang="en" dirty="0" smtClean="0">
                <a:solidFill>
                  <a:schemeClr val="accent2"/>
                </a:solidFill>
              </a:rPr>
              <a:t>Sobel / Gauss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884" name="Google Shape;2884;p38"/>
          <p:cNvSpPr txBox="1">
            <a:spLocks noGrp="1"/>
          </p:cNvSpPr>
          <p:nvPr>
            <p:ph type="subTitle" idx="1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Explication du filtre de Sobel et de Gauss</a:t>
            </a:r>
            <a:endParaRPr dirty="0"/>
          </a:p>
        </p:txBody>
      </p:sp>
      <p:sp>
        <p:nvSpPr>
          <p:cNvPr id="2885" name="Google Shape;2885;p38"/>
          <p:cNvSpPr txBox="1">
            <a:spLocks noGrp="1"/>
          </p:cNvSpPr>
          <p:nvPr>
            <p:ph type="title" idx="2"/>
          </p:nvPr>
        </p:nvSpPr>
        <p:spPr>
          <a:xfrm>
            <a:off x="3132450" y="1484973"/>
            <a:ext cx="28791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2886" name="Google Shape;2886;p38"/>
          <p:cNvGrpSpPr/>
          <p:nvPr/>
        </p:nvGrpSpPr>
        <p:grpSpPr>
          <a:xfrm rot="-5400000">
            <a:off x="2746096" y="55862"/>
            <a:ext cx="1823016" cy="296643"/>
            <a:chOff x="7857346" y="3902355"/>
            <a:chExt cx="1823016" cy="296643"/>
          </a:xfrm>
        </p:grpSpPr>
        <p:sp>
          <p:nvSpPr>
            <p:cNvPr id="2887" name="Google Shape;2887;p3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3" name="Google Shape;2893;p38"/>
          <p:cNvGrpSpPr/>
          <p:nvPr/>
        </p:nvGrpSpPr>
        <p:grpSpPr>
          <a:xfrm rot="5400000">
            <a:off x="1639375" y="1028400"/>
            <a:ext cx="98902" cy="553090"/>
            <a:chOff x="4898850" y="4820550"/>
            <a:chExt cx="98902" cy="553090"/>
          </a:xfrm>
        </p:grpSpPr>
        <p:sp>
          <p:nvSpPr>
            <p:cNvPr id="2894" name="Google Shape;2894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9" name="Google Shape;2899;p38"/>
          <p:cNvGrpSpPr/>
          <p:nvPr/>
        </p:nvGrpSpPr>
        <p:grpSpPr>
          <a:xfrm>
            <a:off x="1609176" y="4434219"/>
            <a:ext cx="1252897" cy="51000"/>
            <a:chOff x="2915381" y="4104819"/>
            <a:chExt cx="1252897" cy="51000"/>
          </a:xfrm>
        </p:grpSpPr>
        <p:sp>
          <p:nvSpPr>
            <p:cNvPr id="2900" name="Google Shape;2900;p3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4" name="Google Shape;2914;p38"/>
          <p:cNvGrpSpPr/>
          <p:nvPr/>
        </p:nvGrpSpPr>
        <p:grpSpPr>
          <a:xfrm>
            <a:off x="5495767" y="691791"/>
            <a:ext cx="1105976" cy="133969"/>
            <a:chOff x="8183182" y="663852"/>
            <a:chExt cx="1475028" cy="178673"/>
          </a:xfrm>
        </p:grpSpPr>
        <p:grpSp>
          <p:nvGrpSpPr>
            <p:cNvPr id="2915" name="Google Shape;2915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16" name="Google Shape;2916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6" name="Google Shape;2926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27" name="Google Shape;2927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37" name="Google Shape;2937;p38"/>
          <p:cNvGrpSpPr/>
          <p:nvPr/>
        </p:nvGrpSpPr>
        <p:grpSpPr>
          <a:xfrm rot="5400000">
            <a:off x="5968600" y="4273462"/>
            <a:ext cx="98902" cy="553090"/>
            <a:chOff x="4898850" y="4820550"/>
            <a:chExt cx="98902" cy="553090"/>
          </a:xfrm>
        </p:grpSpPr>
        <p:sp>
          <p:nvSpPr>
            <p:cNvPr id="2938" name="Google Shape;2938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691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321" y="1274860"/>
            <a:ext cx="2876550" cy="1200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059" name="Google Shape;3059;p42"/>
          <p:cNvSpPr/>
          <p:nvPr/>
        </p:nvSpPr>
        <p:spPr>
          <a:xfrm>
            <a:off x="5195767" y="2709749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0" name="Google Shape;3060;p42"/>
          <p:cNvSpPr/>
          <p:nvPr/>
        </p:nvSpPr>
        <p:spPr>
          <a:xfrm>
            <a:off x="1536517" y="2631585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1" name="Google Shape;3061;p42"/>
          <p:cNvSpPr txBox="1">
            <a:spLocks noGrp="1"/>
          </p:cNvSpPr>
          <p:nvPr>
            <p:ph type="title" idx="4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Filtre de </a:t>
            </a:r>
            <a:r>
              <a:rPr lang="en" dirty="0" smtClean="0">
                <a:solidFill>
                  <a:schemeClr val="accent2"/>
                </a:solidFill>
              </a:rPr>
              <a:t>Gauss</a:t>
            </a:r>
            <a:endParaRPr dirty="0"/>
          </a:p>
        </p:txBody>
      </p:sp>
      <p:sp>
        <p:nvSpPr>
          <p:cNvPr id="3062" name="Google Shape;3062;p42"/>
          <p:cNvSpPr txBox="1">
            <a:spLocks noGrp="1"/>
          </p:cNvSpPr>
          <p:nvPr>
            <p:ph type="title"/>
          </p:nvPr>
        </p:nvSpPr>
        <p:spPr>
          <a:xfrm>
            <a:off x="1773817" y="2694574"/>
            <a:ext cx="18858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Avant</a:t>
            </a:r>
            <a:endParaRPr dirty="0"/>
          </a:p>
        </p:txBody>
      </p:sp>
      <p:sp>
        <p:nvSpPr>
          <p:cNvPr id="3063" name="Google Shape;3063;p42"/>
          <p:cNvSpPr txBox="1">
            <a:spLocks noGrp="1"/>
          </p:cNvSpPr>
          <p:nvPr>
            <p:ph type="subTitle" idx="1"/>
          </p:nvPr>
        </p:nvSpPr>
        <p:spPr>
          <a:xfrm>
            <a:off x="1284096" y="1242191"/>
            <a:ext cx="3465940" cy="12328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Filtre de Gauss est un filtre d’atténuation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Il permet d’uniformiser les images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(Côté flouté / harmonisation de l’image)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i="1" dirty="0" smtClean="0"/>
              <a:t>E</a:t>
            </a:r>
            <a:r>
              <a:rPr lang="en" sz="1200" i="1" dirty="0" smtClean="0"/>
              <a:t>xemple d’application : redimensionnement de l’image</a:t>
            </a:r>
            <a:endParaRPr sz="1200" i="1" dirty="0"/>
          </a:p>
        </p:txBody>
      </p:sp>
      <p:sp>
        <p:nvSpPr>
          <p:cNvPr id="3064" name="Google Shape;3064;p42"/>
          <p:cNvSpPr txBox="1">
            <a:spLocks noGrp="1"/>
          </p:cNvSpPr>
          <p:nvPr>
            <p:ph type="title" idx="2"/>
          </p:nvPr>
        </p:nvSpPr>
        <p:spPr>
          <a:xfrm>
            <a:off x="5433067" y="2772738"/>
            <a:ext cx="18858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Après</a:t>
            </a:r>
            <a:endParaRPr dirty="0"/>
          </a:p>
        </p:txBody>
      </p:sp>
      <p:pic>
        <p:nvPicPr>
          <p:cNvPr id="3066" name="Google Shape;3066;p42"/>
          <p:cNvPicPr preferRelativeResize="0"/>
          <p:nvPr/>
        </p:nvPicPr>
        <p:blipFill rotWithShape="1">
          <a:blip r:embed="rId4">
            <a:alphaModFix/>
          </a:blip>
          <a:srcRect t="17293" b="17300"/>
          <a:stretch/>
        </p:blipFill>
        <p:spPr>
          <a:xfrm>
            <a:off x="1284096" y="3188061"/>
            <a:ext cx="2863800" cy="1206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grpSp>
        <p:nvGrpSpPr>
          <p:cNvPr id="3068" name="Google Shape;3068;p42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069" name="Google Shape;3069;p4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4" name="Google Shape;3074;p42"/>
          <p:cNvGrpSpPr/>
          <p:nvPr/>
        </p:nvGrpSpPr>
        <p:grpSpPr>
          <a:xfrm flipH="1">
            <a:off x="4657567" y="4577991"/>
            <a:ext cx="1105976" cy="133969"/>
            <a:chOff x="8183182" y="663852"/>
            <a:chExt cx="1475028" cy="178673"/>
          </a:xfrm>
        </p:grpSpPr>
        <p:grpSp>
          <p:nvGrpSpPr>
            <p:cNvPr id="3075" name="Google Shape;3075;p4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76" name="Google Shape;3076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6" name="Google Shape;3086;p4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87" name="Google Shape;3087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97" name="Google Shape;3097;p42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3098" name="Google Shape;3098;p4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3063;p42"/>
          <p:cNvSpPr txBox="1">
            <a:spLocks noGrp="1"/>
          </p:cNvSpPr>
          <p:nvPr>
            <p:ph type="subTitle" idx="1"/>
          </p:nvPr>
        </p:nvSpPr>
        <p:spPr>
          <a:xfrm>
            <a:off x="4960504" y="3188061"/>
            <a:ext cx="30852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Kernel / Coeur de Convolution</a:t>
            </a:r>
            <a:endParaRPr dirty="0"/>
          </a:p>
        </p:txBody>
      </p:sp>
      <p:sp>
        <p:nvSpPr>
          <p:cNvPr id="51" name="Rectangle 50"/>
          <p:cNvSpPr/>
          <p:nvPr/>
        </p:nvSpPr>
        <p:spPr>
          <a:xfrm>
            <a:off x="6078993" y="3661862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1</a:t>
            </a:r>
            <a:endParaRPr lang="fr-FR" sz="1000" dirty="0"/>
          </a:p>
        </p:txBody>
      </p:sp>
      <p:sp>
        <p:nvSpPr>
          <p:cNvPr id="52" name="Rectangle 51"/>
          <p:cNvSpPr/>
          <p:nvPr/>
        </p:nvSpPr>
        <p:spPr>
          <a:xfrm>
            <a:off x="6031059" y="3609218"/>
            <a:ext cx="1114371" cy="11005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/>
          </a:p>
        </p:txBody>
      </p:sp>
      <p:sp>
        <p:nvSpPr>
          <p:cNvPr id="53" name="Rectangle 52"/>
          <p:cNvSpPr/>
          <p:nvPr/>
        </p:nvSpPr>
        <p:spPr>
          <a:xfrm>
            <a:off x="6078993" y="4025164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822231" y="3675411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1</a:t>
            </a:r>
            <a:endParaRPr lang="fr-FR" sz="1000" dirty="0"/>
          </a:p>
        </p:txBody>
      </p:sp>
      <p:sp>
        <p:nvSpPr>
          <p:cNvPr id="55" name="Rectangle 54"/>
          <p:cNvSpPr/>
          <p:nvPr/>
        </p:nvSpPr>
        <p:spPr>
          <a:xfrm>
            <a:off x="6450612" y="3661862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2</a:t>
            </a:r>
            <a:endParaRPr lang="fr-FR" sz="1000" dirty="0"/>
          </a:p>
        </p:txBody>
      </p:sp>
      <p:sp>
        <p:nvSpPr>
          <p:cNvPr id="56" name="Rectangle 55"/>
          <p:cNvSpPr/>
          <p:nvPr/>
        </p:nvSpPr>
        <p:spPr>
          <a:xfrm>
            <a:off x="6450612" y="4025164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4</a:t>
            </a:r>
            <a:endParaRPr lang="fr-FR" sz="1000" dirty="0"/>
          </a:p>
        </p:txBody>
      </p:sp>
      <p:sp>
        <p:nvSpPr>
          <p:cNvPr id="57" name="Rectangle 56"/>
          <p:cNvSpPr/>
          <p:nvPr/>
        </p:nvSpPr>
        <p:spPr>
          <a:xfrm>
            <a:off x="6822231" y="4022180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2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084818" y="4370354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1</a:t>
            </a:r>
            <a:endParaRPr lang="fr-FR" sz="1000" dirty="0"/>
          </a:p>
        </p:txBody>
      </p:sp>
      <p:sp>
        <p:nvSpPr>
          <p:cNvPr id="59" name="Rectangle 58"/>
          <p:cNvSpPr/>
          <p:nvPr/>
        </p:nvSpPr>
        <p:spPr>
          <a:xfrm>
            <a:off x="6450612" y="4369808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2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822231" y="4370324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1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29202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42"/>
          <p:cNvSpPr txBox="1">
            <a:spLocks noGrp="1"/>
          </p:cNvSpPr>
          <p:nvPr>
            <p:ph type="title" idx="4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Filtre de </a:t>
            </a:r>
            <a:r>
              <a:rPr lang="en" dirty="0" smtClean="0">
                <a:solidFill>
                  <a:schemeClr val="accent2"/>
                </a:solidFill>
              </a:rPr>
              <a:t>Gauss</a:t>
            </a:r>
            <a:endParaRPr dirty="0"/>
          </a:p>
        </p:txBody>
      </p:sp>
      <p:sp>
        <p:nvSpPr>
          <p:cNvPr id="3063" name="Google Shape;3063;p42"/>
          <p:cNvSpPr txBox="1">
            <a:spLocks noGrp="1"/>
          </p:cNvSpPr>
          <p:nvPr>
            <p:ph type="subTitle" idx="1"/>
          </p:nvPr>
        </p:nvSpPr>
        <p:spPr>
          <a:xfrm>
            <a:off x="1193655" y="1112100"/>
            <a:ext cx="6700635" cy="12328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Application du filtre de Gauss à la norme VGA</a:t>
            </a:r>
            <a:endParaRPr sz="1200" i="1" dirty="0"/>
          </a:p>
        </p:txBody>
      </p:sp>
      <p:grpSp>
        <p:nvGrpSpPr>
          <p:cNvPr id="3068" name="Google Shape;3068;p42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069" name="Google Shape;3069;p4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4" name="Google Shape;3074;p42"/>
          <p:cNvGrpSpPr/>
          <p:nvPr/>
        </p:nvGrpSpPr>
        <p:grpSpPr>
          <a:xfrm flipH="1">
            <a:off x="7194979" y="4747585"/>
            <a:ext cx="1105976" cy="133969"/>
            <a:chOff x="8183182" y="663852"/>
            <a:chExt cx="1475028" cy="178673"/>
          </a:xfrm>
        </p:grpSpPr>
        <p:grpSp>
          <p:nvGrpSpPr>
            <p:cNvPr id="3075" name="Google Shape;3075;p4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76" name="Google Shape;3076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6" name="Google Shape;3086;p4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87" name="Google Shape;3087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97" name="Google Shape;3097;p42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3098" name="Google Shape;3098;p4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124" y="1490544"/>
            <a:ext cx="5055644" cy="350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3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321" y="1262337"/>
            <a:ext cx="2876550" cy="1200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059" name="Google Shape;3059;p42"/>
          <p:cNvSpPr/>
          <p:nvPr/>
        </p:nvSpPr>
        <p:spPr>
          <a:xfrm>
            <a:off x="5195767" y="2709749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0" name="Google Shape;3060;p42"/>
          <p:cNvSpPr/>
          <p:nvPr/>
        </p:nvSpPr>
        <p:spPr>
          <a:xfrm>
            <a:off x="1536517" y="2646738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1" name="Google Shape;3061;p42"/>
          <p:cNvSpPr txBox="1">
            <a:spLocks noGrp="1"/>
          </p:cNvSpPr>
          <p:nvPr>
            <p:ph type="title" idx="4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Filtre de </a:t>
            </a:r>
            <a:r>
              <a:rPr lang="en" dirty="0" smtClean="0">
                <a:solidFill>
                  <a:schemeClr val="accent2"/>
                </a:solidFill>
              </a:rPr>
              <a:t>Sobel</a:t>
            </a:r>
            <a:endParaRPr dirty="0"/>
          </a:p>
        </p:txBody>
      </p:sp>
      <p:sp>
        <p:nvSpPr>
          <p:cNvPr id="3062" name="Google Shape;3062;p42"/>
          <p:cNvSpPr txBox="1">
            <a:spLocks noGrp="1"/>
          </p:cNvSpPr>
          <p:nvPr>
            <p:ph type="title"/>
          </p:nvPr>
        </p:nvSpPr>
        <p:spPr>
          <a:xfrm>
            <a:off x="1773817" y="2709727"/>
            <a:ext cx="18858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Avant</a:t>
            </a:r>
            <a:endParaRPr dirty="0"/>
          </a:p>
        </p:txBody>
      </p:sp>
      <p:sp>
        <p:nvSpPr>
          <p:cNvPr id="3063" name="Google Shape;3063;p42"/>
          <p:cNvSpPr txBox="1">
            <a:spLocks noGrp="1"/>
          </p:cNvSpPr>
          <p:nvPr>
            <p:ph type="subTitle" idx="1"/>
          </p:nvPr>
        </p:nvSpPr>
        <p:spPr>
          <a:xfrm>
            <a:off x="1284096" y="1242191"/>
            <a:ext cx="3676408" cy="12328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Filtre de traitement d’image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Il permet de faire de la détection de point d’intéret en H et 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Filtre sensible au bruit donc utilisé avec d’autres techniques de traitement d’image</a:t>
            </a: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i="1" dirty="0" smtClean="0"/>
              <a:t>E</a:t>
            </a:r>
            <a:r>
              <a:rPr lang="en" sz="1200" i="1" dirty="0" smtClean="0"/>
              <a:t>xemple d’application : détection de contour</a:t>
            </a:r>
            <a:endParaRPr sz="1200" i="1" dirty="0"/>
          </a:p>
        </p:txBody>
      </p:sp>
      <p:sp>
        <p:nvSpPr>
          <p:cNvPr id="3064" name="Google Shape;3064;p42"/>
          <p:cNvSpPr txBox="1">
            <a:spLocks noGrp="1"/>
          </p:cNvSpPr>
          <p:nvPr>
            <p:ph type="title" idx="2"/>
          </p:nvPr>
        </p:nvSpPr>
        <p:spPr>
          <a:xfrm>
            <a:off x="5433067" y="2772738"/>
            <a:ext cx="18858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Après</a:t>
            </a:r>
            <a:endParaRPr dirty="0"/>
          </a:p>
        </p:txBody>
      </p:sp>
      <p:pic>
        <p:nvPicPr>
          <p:cNvPr id="3066" name="Google Shape;3066;p42"/>
          <p:cNvPicPr preferRelativeResize="0"/>
          <p:nvPr/>
        </p:nvPicPr>
        <p:blipFill rotWithShape="1">
          <a:blip r:embed="rId4">
            <a:alphaModFix/>
          </a:blip>
          <a:srcRect t="17293" b="17300"/>
          <a:stretch/>
        </p:blipFill>
        <p:spPr>
          <a:xfrm>
            <a:off x="1284096" y="3188061"/>
            <a:ext cx="2863800" cy="1206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algn="bl" rotWithShape="0">
              <a:schemeClr val="accent2">
                <a:alpha val="40000"/>
              </a:schemeClr>
            </a:outerShdw>
          </a:effectLst>
        </p:spPr>
      </p:pic>
      <p:grpSp>
        <p:nvGrpSpPr>
          <p:cNvPr id="3068" name="Google Shape;3068;p42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3069" name="Google Shape;3069;p4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4" name="Google Shape;3074;p42"/>
          <p:cNvGrpSpPr/>
          <p:nvPr/>
        </p:nvGrpSpPr>
        <p:grpSpPr>
          <a:xfrm flipH="1">
            <a:off x="4152719" y="4578603"/>
            <a:ext cx="1105976" cy="133969"/>
            <a:chOff x="8183182" y="663852"/>
            <a:chExt cx="1475028" cy="178673"/>
          </a:xfrm>
        </p:grpSpPr>
        <p:grpSp>
          <p:nvGrpSpPr>
            <p:cNvPr id="3075" name="Google Shape;3075;p4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76" name="Google Shape;3076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6" name="Google Shape;3086;p4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87" name="Google Shape;3087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97" name="Google Shape;3097;p42"/>
          <p:cNvGrpSpPr/>
          <p:nvPr/>
        </p:nvGrpSpPr>
        <p:grpSpPr>
          <a:xfrm rot="5400000">
            <a:off x="1851650" y="690750"/>
            <a:ext cx="98902" cy="553090"/>
            <a:chOff x="4898850" y="4820550"/>
            <a:chExt cx="98902" cy="553090"/>
          </a:xfrm>
        </p:grpSpPr>
        <p:sp>
          <p:nvSpPr>
            <p:cNvPr id="3098" name="Google Shape;3098;p4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3063;p42"/>
          <p:cNvSpPr txBox="1">
            <a:spLocks noGrp="1"/>
          </p:cNvSpPr>
          <p:nvPr>
            <p:ph type="subTitle" idx="1"/>
          </p:nvPr>
        </p:nvSpPr>
        <p:spPr>
          <a:xfrm>
            <a:off x="4960504" y="3188061"/>
            <a:ext cx="3085200" cy="487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Kernel / Coeur de Convolution en H et V</a:t>
            </a:r>
            <a:endParaRPr dirty="0"/>
          </a:p>
        </p:txBody>
      </p:sp>
      <p:sp>
        <p:nvSpPr>
          <p:cNvPr id="51" name="Rectangle 50"/>
          <p:cNvSpPr/>
          <p:nvPr/>
        </p:nvSpPr>
        <p:spPr>
          <a:xfrm>
            <a:off x="5377112" y="3664707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 smtClean="0"/>
              <a:t>-1</a:t>
            </a:r>
            <a:endParaRPr lang="fr-FR" sz="600" dirty="0"/>
          </a:p>
        </p:txBody>
      </p:sp>
      <p:sp>
        <p:nvSpPr>
          <p:cNvPr id="52" name="Rectangle 51"/>
          <p:cNvSpPr/>
          <p:nvPr/>
        </p:nvSpPr>
        <p:spPr>
          <a:xfrm>
            <a:off x="5329178" y="3612063"/>
            <a:ext cx="1114371" cy="11005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00"/>
          </a:p>
        </p:txBody>
      </p:sp>
      <p:sp>
        <p:nvSpPr>
          <p:cNvPr id="53" name="Rectangle 52"/>
          <p:cNvSpPr/>
          <p:nvPr/>
        </p:nvSpPr>
        <p:spPr>
          <a:xfrm>
            <a:off x="5377112" y="4028009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 smtClean="0"/>
              <a:t>-2</a:t>
            </a:r>
            <a:endParaRPr lang="fr-FR" sz="600" dirty="0"/>
          </a:p>
        </p:txBody>
      </p:sp>
      <p:sp>
        <p:nvSpPr>
          <p:cNvPr id="54" name="Rectangle 53"/>
          <p:cNvSpPr/>
          <p:nvPr/>
        </p:nvSpPr>
        <p:spPr>
          <a:xfrm>
            <a:off x="6120350" y="3678256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 smtClean="0"/>
              <a:t>1</a:t>
            </a:r>
            <a:endParaRPr lang="fr-FR" sz="600" dirty="0"/>
          </a:p>
        </p:txBody>
      </p:sp>
      <p:sp>
        <p:nvSpPr>
          <p:cNvPr id="55" name="Rectangle 54"/>
          <p:cNvSpPr/>
          <p:nvPr/>
        </p:nvSpPr>
        <p:spPr>
          <a:xfrm>
            <a:off x="5748731" y="3664707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/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748731" y="4028009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 smtClean="0"/>
              <a:t>0</a:t>
            </a:r>
            <a:endParaRPr lang="fr-FR" sz="600" dirty="0"/>
          </a:p>
        </p:txBody>
      </p:sp>
      <p:sp>
        <p:nvSpPr>
          <p:cNvPr id="57" name="Rectangle 56"/>
          <p:cNvSpPr/>
          <p:nvPr/>
        </p:nvSpPr>
        <p:spPr>
          <a:xfrm>
            <a:off x="6120350" y="4025025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/>
              <a:t>2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382937" y="4373199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 smtClean="0"/>
              <a:t>-1</a:t>
            </a:r>
            <a:endParaRPr lang="fr-FR" sz="600" dirty="0"/>
          </a:p>
        </p:txBody>
      </p:sp>
      <p:sp>
        <p:nvSpPr>
          <p:cNvPr id="59" name="Rectangle 58"/>
          <p:cNvSpPr/>
          <p:nvPr/>
        </p:nvSpPr>
        <p:spPr>
          <a:xfrm>
            <a:off x="5748731" y="4372653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/>
              <a:t>0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120350" y="4373169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 smtClean="0"/>
              <a:t>1</a:t>
            </a:r>
            <a:endParaRPr lang="fr-FR" sz="600" dirty="0"/>
          </a:p>
        </p:txBody>
      </p:sp>
      <p:sp>
        <p:nvSpPr>
          <p:cNvPr id="61" name="Rectangle 60"/>
          <p:cNvSpPr/>
          <p:nvPr/>
        </p:nvSpPr>
        <p:spPr>
          <a:xfrm>
            <a:off x="6689819" y="3664707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 smtClean="0"/>
              <a:t>1</a:t>
            </a:r>
            <a:endParaRPr lang="fr-FR" sz="600" dirty="0"/>
          </a:p>
        </p:txBody>
      </p:sp>
      <p:sp>
        <p:nvSpPr>
          <p:cNvPr id="62" name="Rectangle 61"/>
          <p:cNvSpPr/>
          <p:nvPr/>
        </p:nvSpPr>
        <p:spPr>
          <a:xfrm>
            <a:off x="6641885" y="3612063"/>
            <a:ext cx="1114371" cy="11005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00"/>
          </a:p>
        </p:txBody>
      </p:sp>
      <p:sp>
        <p:nvSpPr>
          <p:cNvPr id="63" name="Rectangle 62"/>
          <p:cNvSpPr/>
          <p:nvPr/>
        </p:nvSpPr>
        <p:spPr>
          <a:xfrm>
            <a:off x="6689819" y="4028009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 smtClean="0"/>
              <a:t>0</a:t>
            </a:r>
            <a:endParaRPr lang="fr-FR" sz="600" dirty="0"/>
          </a:p>
        </p:txBody>
      </p:sp>
      <p:sp>
        <p:nvSpPr>
          <p:cNvPr id="64" name="Rectangle 63"/>
          <p:cNvSpPr/>
          <p:nvPr/>
        </p:nvSpPr>
        <p:spPr>
          <a:xfrm>
            <a:off x="7433057" y="3678256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 smtClean="0"/>
              <a:t>1</a:t>
            </a:r>
            <a:endParaRPr lang="fr-FR" sz="600" dirty="0"/>
          </a:p>
        </p:txBody>
      </p:sp>
      <p:sp>
        <p:nvSpPr>
          <p:cNvPr id="65" name="Rectangle 64"/>
          <p:cNvSpPr/>
          <p:nvPr/>
        </p:nvSpPr>
        <p:spPr>
          <a:xfrm>
            <a:off x="7061438" y="3664707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 smtClean="0"/>
              <a:t>2</a:t>
            </a:r>
            <a:endParaRPr lang="fr-FR" sz="600" dirty="0"/>
          </a:p>
        </p:txBody>
      </p:sp>
      <p:sp>
        <p:nvSpPr>
          <p:cNvPr id="66" name="Rectangle 65"/>
          <p:cNvSpPr/>
          <p:nvPr/>
        </p:nvSpPr>
        <p:spPr>
          <a:xfrm>
            <a:off x="7061438" y="4028009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/>
              <a:t>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7433057" y="4025025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 smtClean="0"/>
              <a:t>0</a:t>
            </a:r>
            <a:endParaRPr lang="fr-FR" sz="600" dirty="0"/>
          </a:p>
        </p:txBody>
      </p:sp>
      <p:sp>
        <p:nvSpPr>
          <p:cNvPr id="68" name="Rectangle 67"/>
          <p:cNvSpPr/>
          <p:nvPr/>
        </p:nvSpPr>
        <p:spPr>
          <a:xfrm>
            <a:off x="6695644" y="4373199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 smtClean="0"/>
              <a:t>-1</a:t>
            </a:r>
            <a:endParaRPr lang="fr-FR" sz="600" dirty="0"/>
          </a:p>
        </p:txBody>
      </p:sp>
      <p:sp>
        <p:nvSpPr>
          <p:cNvPr id="69" name="Rectangle 68"/>
          <p:cNvSpPr/>
          <p:nvPr/>
        </p:nvSpPr>
        <p:spPr>
          <a:xfrm>
            <a:off x="7061438" y="4372653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 smtClean="0"/>
              <a:t>-2</a:t>
            </a:r>
            <a:endParaRPr lang="fr-FR" sz="600" dirty="0"/>
          </a:p>
        </p:txBody>
      </p:sp>
      <p:sp>
        <p:nvSpPr>
          <p:cNvPr id="70" name="Rectangle 69"/>
          <p:cNvSpPr/>
          <p:nvPr/>
        </p:nvSpPr>
        <p:spPr>
          <a:xfrm>
            <a:off x="7433057" y="4373169"/>
            <a:ext cx="270620" cy="258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 smtClean="0"/>
              <a:t>-1</a:t>
            </a:r>
            <a:endParaRPr lang="fr-FR" sz="600" dirty="0"/>
          </a:p>
        </p:txBody>
      </p:sp>
    </p:spTree>
    <p:extLst>
      <p:ext uri="{BB962C8B-B14F-4D97-AF65-F5344CB8AC3E}">
        <p14:creationId xmlns:p14="http://schemas.microsoft.com/office/powerpoint/2010/main" val="364334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820</Words>
  <Application>Microsoft Office PowerPoint</Application>
  <PresentationFormat>Affichage à l'écran (16:9)</PresentationFormat>
  <Paragraphs>225</Paragraphs>
  <Slides>34</Slides>
  <Notes>34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9" baseType="lpstr">
      <vt:lpstr>Exo</vt:lpstr>
      <vt:lpstr>Wingdings</vt:lpstr>
      <vt:lpstr>Arial</vt:lpstr>
      <vt:lpstr>PT Sans</vt:lpstr>
      <vt:lpstr>Data Center Business Plan by Slidesgo</vt:lpstr>
      <vt:lpstr>Projet final  Soutenance finale présentée par ATMANI Hicham et KHERCHOUCH Kamal</vt:lpstr>
      <vt:lpstr>Déroulé de la présentation </vt:lpstr>
      <vt:lpstr>Sujet Choisi</vt:lpstr>
      <vt:lpstr>Sujet 1 : Détection de points d’intérêt  VS.  Sujet 2 : Pyramide de résolutions</vt:lpstr>
      <vt:lpstr>Sujet 1 : Détection de points d’intérêt  VS.  Sujet 2 : Pyramide de résolutions</vt:lpstr>
      <vt:lpstr>Filtres Sobel / Gauss</vt:lpstr>
      <vt:lpstr>Filtre de Gauss</vt:lpstr>
      <vt:lpstr>Filtre de Gauss</vt:lpstr>
      <vt:lpstr>Filtre de Sobel</vt:lpstr>
      <vt:lpstr>Plan de Validation</vt:lpstr>
      <vt:lpstr>Plan de Validation</vt:lpstr>
      <vt:lpstr>Plan de Validation</vt:lpstr>
      <vt:lpstr>Résultat Solution</vt:lpstr>
      <vt:lpstr>Image d’entrée</vt:lpstr>
      <vt:lpstr>Passe plat</vt:lpstr>
      <vt:lpstr>Passe plat</vt:lpstr>
      <vt:lpstr>Sliding Window</vt:lpstr>
      <vt:lpstr>Sliding Window</vt:lpstr>
      <vt:lpstr>Filtre Gauss</vt:lpstr>
      <vt:lpstr>filtre Gauss</vt:lpstr>
      <vt:lpstr>Filtre Sobel</vt:lpstr>
      <vt:lpstr>filtre Sobel</vt:lpstr>
      <vt:lpstr>filtre Sobel</vt:lpstr>
      <vt:lpstr>filtre Sobel</vt:lpstr>
      <vt:lpstr>filtre Sobel</vt:lpstr>
      <vt:lpstr>filtre Sobel</vt:lpstr>
      <vt:lpstr>filtre Sobel</vt:lpstr>
      <vt:lpstr>filtre Sobel</vt:lpstr>
      <vt:lpstr>Synthèse Gauss vs Sobel</vt:lpstr>
      <vt:lpstr>Synthèse Gauss vs Sobel</vt:lpstr>
      <vt:lpstr>Retour d’expérience</vt:lpstr>
      <vt:lpstr>Déroulement de la formation</vt:lpstr>
      <vt:lpstr>Présentation PowerPoint</vt:lpstr>
      <vt:lpstr>Merci de votre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CENTER BUSINESS PLAN</dc:title>
  <dc:creator>utilisateur</dc:creator>
  <cp:lastModifiedBy>utilisateur</cp:lastModifiedBy>
  <cp:revision>71</cp:revision>
  <dcterms:modified xsi:type="dcterms:W3CDTF">2023-07-17T13:24:05Z</dcterms:modified>
</cp:coreProperties>
</file>